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1.xml" ContentType="application/vnd.openxmlformats-officedocument.presentationml.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8.xml" ContentType="application/vnd.openxmlformats-officedocument.themeOverride+xml"/>
  <Override PartName="/ppt/notesSlides/notesSlide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7.xml" ContentType="application/vnd.openxmlformats-officedocument.themeOverride+xml"/>
  <Override PartName="/ppt/drawings/drawing1.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8.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9.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0.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1.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2.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3.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4.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5.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6.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51"/>
  </p:notesMasterIdLst>
  <p:sldIdLst>
    <p:sldId id="256" r:id="rId6"/>
    <p:sldId id="306" r:id="rId7"/>
    <p:sldId id="259" r:id="rId8"/>
    <p:sldId id="260" r:id="rId9"/>
    <p:sldId id="261" r:id="rId10"/>
    <p:sldId id="262" r:id="rId11"/>
    <p:sldId id="265" r:id="rId12"/>
    <p:sldId id="263" r:id="rId13"/>
    <p:sldId id="264" r:id="rId14"/>
    <p:sldId id="267" r:id="rId15"/>
    <p:sldId id="268" r:id="rId16"/>
    <p:sldId id="269" r:id="rId17"/>
    <p:sldId id="271" r:id="rId18"/>
    <p:sldId id="272" r:id="rId19"/>
    <p:sldId id="273" r:id="rId20"/>
    <p:sldId id="274" r:id="rId21"/>
    <p:sldId id="275" r:id="rId22"/>
    <p:sldId id="277"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4" r:id="rId38"/>
    <p:sldId id="295" r:id="rId39"/>
    <p:sldId id="293" r:id="rId40"/>
    <p:sldId id="291" r:id="rId41"/>
    <p:sldId id="297" r:id="rId42"/>
    <p:sldId id="298" r:id="rId43"/>
    <p:sldId id="299" r:id="rId44"/>
    <p:sldId id="300" r:id="rId45"/>
    <p:sldId id="301" r:id="rId46"/>
    <p:sldId id="302" r:id="rId47"/>
    <p:sldId id="303" r:id="rId48"/>
    <p:sldId id="304" r:id="rId49"/>
    <p:sldId id="305" r:id="rId5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F62B40F-4C1F-447D-8EEE-08607CFB45F7}">
          <p14:sldIdLst>
            <p14:sldId id="256"/>
            <p14:sldId id="306"/>
            <p14:sldId id="259"/>
            <p14:sldId id="260"/>
            <p14:sldId id="261"/>
            <p14:sldId id="262"/>
            <p14:sldId id="265"/>
            <p14:sldId id="263"/>
            <p14:sldId id="264"/>
            <p14:sldId id="267"/>
            <p14:sldId id="268"/>
            <p14:sldId id="269"/>
            <p14:sldId id="271"/>
            <p14:sldId id="272"/>
            <p14:sldId id="273"/>
            <p14:sldId id="274"/>
            <p14:sldId id="275"/>
            <p14:sldId id="277"/>
            <p14:sldId id="276"/>
            <p14:sldId id="279"/>
            <p14:sldId id="280"/>
            <p14:sldId id="281"/>
            <p14:sldId id="282"/>
            <p14:sldId id="283"/>
            <p14:sldId id="284"/>
            <p14:sldId id="285"/>
            <p14:sldId id="286"/>
            <p14:sldId id="287"/>
            <p14:sldId id="288"/>
            <p14:sldId id="289"/>
            <p14:sldId id="290"/>
            <p14:sldId id="292"/>
            <p14:sldId id="294"/>
            <p14:sldId id="295"/>
            <p14:sldId id="293"/>
            <p14:sldId id="291"/>
            <p14:sldId id="297"/>
            <p14:sldId id="298"/>
            <p14:sldId id="299"/>
            <p14:sldId id="300"/>
            <p14:sldId id="301"/>
            <p14:sldId id="302"/>
            <p14:sldId id="303"/>
            <p14:sldId id="304"/>
            <p14:sldId id="305"/>
          </p14:sldIdLst>
        </p14:section>
        <p14:section name="Naamloze sectie" id="{963FE726-6F5C-4B48-8031-587663B966C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Thouars, Ivonne" initials="dTI" lastIdx="1" clrIdx="0">
    <p:extLst>
      <p:ext uri="{19B8F6BF-5375-455C-9EA6-DF929625EA0E}">
        <p15:presenceInfo xmlns:p15="http://schemas.microsoft.com/office/powerpoint/2012/main" userId="S::ithouars@cbd-maarssen.nl::ecc2a81f-9e15-4d79-b7c0-4874b34ce7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38" autoAdjust="0"/>
    <p:restoredTop sz="94611"/>
  </p:normalViewPr>
  <p:slideViewPr>
    <p:cSldViewPr snapToGrid="0">
      <p:cViewPr varScale="1">
        <p:scale>
          <a:sx n="109" d="100"/>
          <a:sy n="109" d="100"/>
        </p:scale>
        <p:origin x="12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werkblad.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werkblad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werkblad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werkblad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werkblad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werkblad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werkblad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werkblad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werkblad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werkblad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werkblad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werkblad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werkblad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werkblad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werkblad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werkblad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werkblad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werkblad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werkblad25.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jh\OneDrive\Projecten\CBD2025\rechte%20tellingen%20CBD.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werkblad26.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1.xml"/><Relationship Id="rId4" Type="http://schemas.openxmlformats.org/officeDocument/2006/relationships/package" Target="../embeddings/Microsoft_Excel-werkblad27.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werkblad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werkblad28.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werkblad29.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werkblad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werkblad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werkblad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werkblad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werkblad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werkblad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werkblad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werkblad37.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werkblad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werkblad38.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werkblad39.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werkblad40.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werkblad41.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werkblad42.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werkblad43.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werkblad4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werkblad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werkblad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werkblad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werkblad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werk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Q21 Hoe goed is uw kennis over pijnstillers die zonder recept verkrijgbaar</a:t>
            </a:r>
            <a:r>
              <a:rPr lang="nl-NL" baseline="0"/>
              <a:t> zijn.  Men geeft zichzelf een cijfer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Blad1!$B$113</c:f>
              <c:strCache>
                <c:ptCount val="1"/>
                <c:pt idx="0">
                  <c:v>Onvoldoende</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Blad1!$H$112:$K$112</c:f>
              <c:strCache>
                <c:ptCount val="4"/>
                <c:pt idx="0">
                  <c:v>tot en met  35 jaar</c:v>
                </c:pt>
                <c:pt idx="1">
                  <c:v>36-55 jaar</c:v>
                </c:pt>
                <c:pt idx="2">
                  <c:v>56 jaar en ouder</c:v>
                </c:pt>
                <c:pt idx="3">
                  <c:v>Total</c:v>
                </c:pt>
              </c:strCache>
            </c:strRef>
          </c:cat>
          <c:val>
            <c:numRef>
              <c:f>Blad1!$H$113:$K$113</c:f>
              <c:numCache>
                <c:formatCode>0.0%</c:formatCode>
                <c:ptCount val="4"/>
                <c:pt idx="0">
                  <c:v>0.43537414965986393</c:v>
                </c:pt>
                <c:pt idx="1">
                  <c:v>0.41340782122905029</c:v>
                </c:pt>
                <c:pt idx="2">
                  <c:v>0.35294117647058826</c:v>
                </c:pt>
                <c:pt idx="3">
                  <c:v>0.39693192713326941</c:v>
                </c:pt>
              </c:numCache>
            </c:numRef>
          </c:val>
          <c:extLst>
            <c:ext xmlns:c16="http://schemas.microsoft.com/office/drawing/2014/chart" uri="{C3380CC4-5D6E-409C-BE32-E72D297353CC}">
              <c16:uniqueId val="{00000000-1698-4C6D-978F-90E4821555E1}"/>
            </c:ext>
          </c:extLst>
        </c:ser>
        <c:ser>
          <c:idx val="1"/>
          <c:order val="1"/>
          <c:tx>
            <c:strRef>
              <c:f>Blad1!$B$114</c:f>
              <c:strCache>
                <c:ptCount val="1"/>
                <c:pt idx="0">
                  <c:v>Voldoende</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Blad1!$H$112:$K$112</c:f>
              <c:strCache>
                <c:ptCount val="4"/>
                <c:pt idx="0">
                  <c:v>tot en met  35 jaar</c:v>
                </c:pt>
                <c:pt idx="1">
                  <c:v>36-55 jaar</c:v>
                </c:pt>
                <c:pt idx="2">
                  <c:v>56 jaar en ouder</c:v>
                </c:pt>
                <c:pt idx="3">
                  <c:v>Total</c:v>
                </c:pt>
              </c:strCache>
            </c:strRef>
          </c:cat>
          <c:val>
            <c:numRef>
              <c:f>Blad1!$H$114:$K$114</c:f>
              <c:numCache>
                <c:formatCode>0.0%</c:formatCode>
                <c:ptCount val="4"/>
                <c:pt idx="0">
                  <c:v>0.45918367346938777</c:v>
                </c:pt>
                <c:pt idx="1">
                  <c:v>0.44972067039106145</c:v>
                </c:pt>
                <c:pt idx="2">
                  <c:v>0.48337595907928388</c:v>
                </c:pt>
                <c:pt idx="3">
                  <c:v>0.46500479386385429</c:v>
                </c:pt>
              </c:numCache>
            </c:numRef>
          </c:val>
          <c:extLst>
            <c:ext xmlns:c16="http://schemas.microsoft.com/office/drawing/2014/chart" uri="{C3380CC4-5D6E-409C-BE32-E72D297353CC}">
              <c16:uniqueId val="{00000001-1698-4C6D-978F-90E4821555E1}"/>
            </c:ext>
          </c:extLst>
        </c:ser>
        <c:ser>
          <c:idx val="2"/>
          <c:order val="2"/>
          <c:tx>
            <c:strRef>
              <c:f>Blad1!$B$115</c:f>
              <c:strCache>
                <c:ptCount val="1"/>
                <c:pt idx="0">
                  <c:v>Goed</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Blad1!$H$112:$K$112</c:f>
              <c:strCache>
                <c:ptCount val="4"/>
                <c:pt idx="0">
                  <c:v>tot en met  35 jaar</c:v>
                </c:pt>
                <c:pt idx="1">
                  <c:v>36-55 jaar</c:v>
                </c:pt>
                <c:pt idx="2">
                  <c:v>56 jaar en ouder</c:v>
                </c:pt>
                <c:pt idx="3">
                  <c:v>Total</c:v>
                </c:pt>
              </c:strCache>
            </c:strRef>
          </c:cat>
          <c:val>
            <c:numRef>
              <c:f>Blad1!$H$115:$K$115</c:f>
              <c:numCache>
                <c:formatCode>0.0%</c:formatCode>
                <c:ptCount val="4"/>
                <c:pt idx="0">
                  <c:v>0.10884353741496598</c:v>
                </c:pt>
                <c:pt idx="1">
                  <c:v>0.12849162011173185</c:v>
                </c:pt>
                <c:pt idx="2">
                  <c:v>0.16112531969309463</c:v>
                </c:pt>
                <c:pt idx="3">
                  <c:v>0.13518696069031638</c:v>
                </c:pt>
              </c:numCache>
            </c:numRef>
          </c:val>
          <c:extLst>
            <c:ext xmlns:c16="http://schemas.microsoft.com/office/drawing/2014/chart" uri="{C3380CC4-5D6E-409C-BE32-E72D297353CC}">
              <c16:uniqueId val="{00000002-1698-4C6D-978F-90E4821555E1}"/>
            </c:ext>
          </c:extLst>
        </c:ser>
        <c:dLbls>
          <c:showLegendKey val="0"/>
          <c:showVal val="0"/>
          <c:showCatName val="0"/>
          <c:showSerName val="0"/>
          <c:showPercent val="0"/>
          <c:showBubbleSize val="0"/>
        </c:dLbls>
        <c:gapWidth val="150"/>
        <c:overlap val="100"/>
        <c:axId val="1350463120"/>
        <c:axId val="1350464080"/>
      </c:barChart>
      <c:catAx>
        <c:axId val="135046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64080"/>
        <c:crosses val="autoZero"/>
        <c:auto val="1"/>
        <c:lblAlgn val="ctr"/>
        <c:lblOffset val="100"/>
        <c:noMultiLvlLbl val="0"/>
      </c:catAx>
      <c:valAx>
        <c:axId val="13504640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6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Q34 Hoe staat u tegenover tips en advies van de drogist om beter te kunnen slapen of beter tot rust te komen?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stacked"/>
        <c:varyColors val="0"/>
        <c:ser>
          <c:idx val="0"/>
          <c:order val="0"/>
          <c:tx>
            <c:strRef>
              <c:f>Blad1!$B$170</c:f>
              <c:strCache>
                <c:ptCount val="1"/>
                <c:pt idx="0">
                  <c:v>Daar heb ik weinig vertrouwen in</c:v>
                </c:pt>
              </c:strCache>
            </c:strRef>
          </c:tx>
          <c:spPr>
            <a:solidFill>
              <a:schemeClr val="accent1"/>
            </a:solidFill>
            <a:ln>
              <a:noFill/>
            </a:ln>
            <a:effectLst/>
          </c:spPr>
          <c:invertIfNegative val="0"/>
          <c:cat>
            <c:strRef>
              <c:f>Blad1!$H$154:$K$154</c:f>
              <c:strCache>
                <c:ptCount val="4"/>
                <c:pt idx="0">
                  <c:v>tot en met  35 jaar</c:v>
                </c:pt>
                <c:pt idx="1">
                  <c:v>36-55 jaar</c:v>
                </c:pt>
                <c:pt idx="2">
                  <c:v>56 jaar en ouder</c:v>
                </c:pt>
                <c:pt idx="3">
                  <c:v>Total</c:v>
                </c:pt>
              </c:strCache>
            </c:strRef>
          </c:cat>
          <c:val>
            <c:numRef>
              <c:f>Blad1!$H$170:$K$170</c:f>
              <c:numCache>
                <c:formatCode>0%</c:formatCode>
                <c:ptCount val="4"/>
                <c:pt idx="0">
                  <c:v>3.793103448275862E-2</c:v>
                </c:pt>
                <c:pt idx="1">
                  <c:v>2.359882005899705E-2</c:v>
                </c:pt>
                <c:pt idx="2">
                  <c:v>2.15633423180593E-2</c:v>
                </c:pt>
                <c:pt idx="3">
                  <c:v>2.7E-2</c:v>
                </c:pt>
              </c:numCache>
            </c:numRef>
          </c:val>
          <c:extLst>
            <c:ext xmlns:c16="http://schemas.microsoft.com/office/drawing/2014/chart" uri="{C3380CC4-5D6E-409C-BE32-E72D297353CC}">
              <c16:uniqueId val="{00000000-D9F3-4170-9D4F-CA4B8172746A}"/>
            </c:ext>
          </c:extLst>
        </c:ser>
        <c:ser>
          <c:idx val="1"/>
          <c:order val="1"/>
          <c:tx>
            <c:strRef>
              <c:f>Blad1!$B$171</c:f>
              <c:strCache>
                <c:ptCount val="1"/>
                <c:pt idx="0">
                  <c:v>Kan geen kwaad maar hoeft niet</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Blad1!$H$154:$K$154</c:f>
              <c:strCache>
                <c:ptCount val="4"/>
                <c:pt idx="0">
                  <c:v>tot en met  35 jaar</c:v>
                </c:pt>
                <c:pt idx="1">
                  <c:v>36-55 jaar</c:v>
                </c:pt>
                <c:pt idx="2">
                  <c:v>56 jaar en ouder</c:v>
                </c:pt>
                <c:pt idx="3">
                  <c:v>Total</c:v>
                </c:pt>
              </c:strCache>
            </c:strRef>
          </c:cat>
          <c:val>
            <c:numRef>
              <c:f>Blad1!$H$171:$K$171</c:f>
              <c:numCache>
                <c:formatCode>0%</c:formatCode>
                <c:ptCount val="4"/>
                <c:pt idx="0">
                  <c:v>0.33103448275862069</c:v>
                </c:pt>
                <c:pt idx="1">
                  <c:v>0.24483775811209441</c:v>
                </c:pt>
                <c:pt idx="2">
                  <c:v>0.12398921832884097</c:v>
                </c:pt>
                <c:pt idx="3">
                  <c:v>0.22500000000000001</c:v>
                </c:pt>
              </c:numCache>
            </c:numRef>
          </c:val>
          <c:extLst>
            <c:ext xmlns:c16="http://schemas.microsoft.com/office/drawing/2014/chart" uri="{C3380CC4-5D6E-409C-BE32-E72D297353CC}">
              <c16:uniqueId val="{00000001-D9F3-4170-9D4F-CA4B8172746A}"/>
            </c:ext>
          </c:extLst>
        </c:ser>
        <c:ser>
          <c:idx val="2"/>
          <c:order val="2"/>
          <c:tx>
            <c:strRef>
              <c:f>Blad1!$B$172</c:f>
              <c:strCache>
                <c:ptCount val="1"/>
                <c:pt idx="0">
                  <c:v>Dat zou ik op prijs stellen</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Blad1!$H$154:$K$154</c:f>
              <c:strCache>
                <c:ptCount val="4"/>
                <c:pt idx="0">
                  <c:v>tot en met  35 jaar</c:v>
                </c:pt>
                <c:pt idx="1">
                  <c:v>36-55 jaar</c:v>
                </c:pt>
                <c:pt idx="2">
                  <c:v>56 jaar en ouder</c:v>
                </c:pt>
                <c:pt idx="3">
                  <c:v>Total</c:v>
                </c:pt>
              </c:strCache>
            </c:strRef>
          </c:cat>
          <c:val>
            <c:numRef>
              <c:f>Blad1!$H$172:$K$172</c:f>
              <c:numCache>
                <c:formatCode>0%</c:formatCode>
                <c:ptCount val="4"/>
                <c:pt idx="0">
                  <c:v>0.2103448275862069</c:v>
                </c:pt>
                <c:pt idx="1">
                  <c:v>0.15929203539823009</c:v>
                </c:pt>
                <c:pt idx="2">
                  <c:v>9.4339622641509441E-2</c:v>
                </c:pt>
                <c:pt idx="3">
                  <c:v>0.15</c:v>
                </c:pt>
              </c:numCache>
            </c:numRef>
          </c:val>
          <c:extLst>
            <c:ext xmlns:c16="http://schemas.microsoft.com/office/drawing/2014/chart" uri="{C3380CC4-5D6E-409C-BE32-E72D297353CC}">
              <c16:uniqueId val="{00000002-D9F3-4170-9D4F-CA4B8172746A}"/>
            </c:ext>
          </c:extLst>
        </c:ser>
        <c:dLbls>
          <c:showLegendKey val="0"/>
          <c:showVal val="0"/>
          <c:showCatName val="0"/>
          <c:showSerName val="0"/>
          <c:showPercent val="0"/>
          <c:showBubbleSize val="0"/>
        </c:dLbls>
        <c:gapWidth val="150"/>
        <c:overlap val="100"/>
        <c:axId val="1148425840"/>
        <c:axId val="1148427280"/>
      </c:barChart>
      <c:catAx>
        <c:axId val="1148425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27280"/>
        <c:crosses val="autoZero"/>
        <c:auto val="1"/>
        <c:lblAlgn val="ctr"/>
        <c:lblOffset val="100"/>
        <c:noMultiLvlLbl val="0"/>
      </c:catAx>
      <c:valAx>
        <c:axId val="1148427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2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Q35 koopt u wel eens een middel</a:t>
            </a:r>
            <a:r>
              <a:rPr lang="en-US" baseline="0"/>
              <a:t> tegen een extreme droge huid of eczeem?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Blad1!$B$174</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Blad1!$M$174:$P$174</c:f>
              <c:numCache>
                <c:formatCode>0%</c:formatCode>
                <c:ptCount val="4"/>
                <c:pt idx="0">
                  <c:v>0.28820116054158607</c:v>
                </c:pt>
                <c:pt idx="1">
                  <c:v>0.23300970873786409</c:v>
                </c:pt>
                <c:pt idx="2">
                  <c:v>0.23221757322175732</c:v>
                </c:pt>
                <c:pt idx="3">
                  <c:v>0.25165562913907286</c:v>
                </c:pt>
              </c:numCache>
            </c:numRef>
          </c:val>
          <c:extLst>
            <c:ext xmlns:c16="http://schemas.microsoft.com/office/drawing/2014/chart" uri="{C3380CC4-5D6E-409C-BE32-E72D297353CC}">
              <c16:uniqueId val="{00000000-0001-48DF-A3C6-185F42CA6E46}"/>
            </c:ext>
          </c:extLst>
        </c:ser>
        <c:dLbls>
          <c:showLegendKey val="0"/>
          <c:showVal val="0"/>
          <c:showCatName val="0"/>
          <c:showSerName val="0"/>
          <c:showPercent val="0"/>
          <c:showBubbleSize val="0"/>
        </c:dLbls>
        <c:gapWidth val="182"/>
        <c:axId val="1148435920"/>
        <c:axId val="1148446480"/>
      </c:barChart>
      <c:catAx>
        <c:axId val="1148435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1148446480"/>
        <c:crosses val="autoZero"/>
        <c:auto val="1"/>
        <c:lblAlgn val="ctr"/>
        <c:lblOffset val="100"/>
        <c:noMultiLvlLbl val="0"/>
      </c:catAx>
      <c:valAx>
        <c:axId val="1148446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35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Q36 past u uw dieet ook aan indien u last van eczeem heeft?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Blad1!$B$177</c:f>
              <c:strCache>
                <c:ptCount val="1"/>
                <c:pt idx="0">
                  <c:v>Vrijwel niet</c:v>
                </c:pt>
              </c:strCache>
            </c:strRef>
          </c:tx>
          <c:spPr>
            <a:solidFill>
              <a:schemeClr val="accent1"/>
            </a:solidFill>
            <a:ln>
              <a:noFill/>
            </a:ln>
            <a:effectLst/>
          </c:spPr>
          <c:invertIfNegative val="0"/>
          <c:cat>
            <c:strRef>
              <c:f>Blad1!$M$154:$P$154</c:f>
              <c:strCache>
                <c:ptCount val="4"/>
                <c:pt idx="0">
                  <c:v>tot en met  35 jaar</c:v>
                </c:pt>
                <c:pt idx="1">
                  <c:v>36-55 jaar</c:v>
                </c:pt>
                <c:pt idx="2">
                  <c:v>56 jaar en ouder</c:v>
                </c:pt>
                <c:pt idx="3">
                  <c:v>Total</c:v>
                </c:pt>
              </c:strCache>
            </c:strRef>
          </c:cat>
          <c:val>
            <c:numRef>
              <c:f>Blad1!$M$177:$P$177</c:f>
              <c:numCache>
                <c:formatCode>0%</c:formatCode>
                <c:ptCount val="4"/>
                <c:pt idx="0">
                  <c:v>0.19463087248322147</c:v>
                </c:pt>
                <c:pt idx="1">
                  <c:v>0.4</c:v>
                </c:pt>
                <c:pt idx="2">
                  <c:v>0.70270270270270274</c:v>
                </c:pt>
                <c:pt idx="3">
                  <c:v>0.40789473684210525</c:v>
                </c:pt>
              </c:numCache>
            </c:numRef>
          </c:val>
          <c:extLst>
            <c:ext xmlns:c16="http://schemas.microsoft.com/office/drawing/2014/chart" uri="{C3380CC4-5D6E-409C-BE32-E72D297353CC}">
              <c16:uniqueId val="{00000000-6F6F-45CA-A60A-010D421AA57D}"/>
            </c:ext>
          </c:extLst>
        </c:ser>
        <c:ser>
          <c:idx val="1"/>
          <c:order val="1"/>
          <c:tx>
            <c:strRef>
              <c:f>Blad1!$B$178</c:f>
              <c:strCache>
                <c:ptCount val="1"/>
                <c:pt idx="0">
                  <c:v>Soms</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Blad1!$M$178:$P$178</c:f>
              <c:numCache>
                <c:formatCode>0%</c:formatCode>
                <c:ptCount val="4"/>
                <c:pt idx="0">
                  <c:v>0.58389261744966447</c:v>
                </c:pt>
                <c:pt idx="1">
                  <c:v>0.39166666666666666</c:v>
                </c:pt>
                <c:pt idx="2">
                  <c:v>0.21621621621621623</c:v>
                </c:pt>
                <c:pt idx="3">
                  <c:v>0.41578947368421054</c:v>
                </c:pt>
              </c:numCache>
            </c:numRef>
          </c:val>
          <c:extLst>
            <c:ext xmlns:c16="http://schemas.microsoft.com/office/drawing/2014/chart" uri="{C3380CC4-5D6E-409C-BE32-E72D297353CC}">
              <c16:uniqueId val="{00000001-6F6F-45CA-A60A-010D421AA57D}"/>
            </c:ext>
          </c:extLst>
        </c:ser>
        <c:ser>
          <c:idx val="2"/>
          <c:order val="2"/>
          <c:tx>
            <c:strRef>
              <c:f>Blad1!$B$179</c:f>
              <c:strCache>
                <c:ptCount val="1"/>
                <c:pt idx="0">
                  <c:v>Meestal wel</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Blad1!$M$179:$P$179</c:f>
              <c:numCache>
                <c:formatCode>0%</c:formatCode>
                <c:ptCount val="4"/>
                <c:pt idx="0">
                  <c:v>0.22818791946308725</c:v>
                </c:pt>
                <c:pt idx="1">
                  <c:v>0.16666666666666666</c:v>
                </c:pt>
                <c:pt idx="2">
                  <c:v>7.2072072072072071E-2</c:v>
                </c:pt>
                <c:pt idx="3">
                  <c:v>0.16315789473684211</c:v>
                </c:pt>
              </c:numCache>
            </c:numRef>
          </c:val>
          <c:extLst>
            <c:ext xmlns:c16="http://schemas.microsoft.com/office/drawing/2014/chart" uri="{C3380CC4-5D6E-409C-BE32-E72D297353CC}">
              <c16:uniqueId val="{00000002-6F6F-45CA-A60A-010D421AA57D}"/>
            </c:ext>
          </c:extLst>
        </c:ser>
        <c:dLbls>
          <c:showLegendKey val="0"/>
          <c:showVal val="0"/>
          <c:showCatName val="0"/>
          <c:showSerName val="0"/>
          <c:showPercent val="0"/>
          <c:showBubbleSize val="0"/>
        </c:dLbls>
        <c:gapWidth val="150"/>
        <c:overlap val="100"/>
        <c:axId val="1148441200"/>
        <c:axId val="1148436400"/>
      </c:barChart>
      <c:catAx>
        <c:axId val="114844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36400"/>
        <c:crosses val="autoZero"/>
        <c:auto val="1"/>
        <c:lblAlgn val="ctr"/>
        <c:lblOffset val="100"/>
        <c:noMultiLvlLbl val="0"/>
      </c:catAx>
      <c:valAx>
        <c:axId val="114843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4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Q37 Heeft u wel eens het advies gekregen om met uw klachten naar de huisarts te gaan?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Blad1!$B$181</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Blad1!$H$180:$K$180</c:f>
              <c:strCache>
                <c:ptCount val="4"/>
                <c:pt idx="0">
                  <c:v>tot en met  35 jaar</c:v>
                </c:pt>
                <c:pt idx="1">
                  <c:v>36-55 jaar</c:v>
                </c:pt>
                <c:pt idx="2">
                  <c:v>56 jaar en ouder</c:v>
                </c:pt>
                <c:pt idx="3">
                  <c:v>Total</c:v>
                </c:pt>
              </c:strCache>
            </c:strRef>
          </c:cat>
          <c:val>
            <c:numRef>
              <c:f>Blad1!$H$181:$K$181</c:f>
              <c:numCache>
                <c:formatCode>0%</c:formatCode>
                <c:ptCount val="4"/>
                <c:pt idx="0">
                  <c:v>0.77124183006535951</c:v>
                </c:pt>
                <c:pt idx="1">
                  <c:v>0.66666666666666663</c:v>
                </c:pt>
                <c:pt idx="2">
                  <c:v>0.5855855855855856</c:v>
                </c:pt>
                <c:pt idx="3">
                  <c:v>0.68489583333333337</c:v>
                </c:pt>
              </c:numCache>
            </c:numRef>
          </c:val>
          <c:extLst>
            <c:ext xmlns:c16="http://schemas.microsoft.com/office/drawing/2014/chart" uri="{C3380CC4-5D6E-409C-BE32-E72D297353CC}">
              <c16:uniqueId val="{00000000-2382-46DF-8A80-45E9AA8C1B8B}"/>
            </c:ext>
          </c:extLst>
        </c:ser>
        <c:ser>
          <c:idx val="1"/>
          <c:order val="1"/>
          <c:tx>
            <c:strRef>
              <c:f>Blad1!$B$182</c:f>
              <c:strCache>
                <c:ptCount val="1"/>
                <c:pt idx="0">
                  <c:v>Nee</c:v>
                </c:pt>
              </c:strCache>
            </c:strRef>
          </c:tx>
          <c:spPr>
            <a:solidFill>
              <a:schemeClr val="accent2"/>
            </a:solidFill>
            <a:ln>
              <a:noFill/>
            </a:ln>
            <a:effectLst/>
          </c:spPr>
          <c:invertIfNegative val="0"/>
          <c:cat>
            <c:strRef>
              <c:f>Blad1!$H$180:$K$180</c:f>
              <c:strCache>
                <c:ptCount val="4"/>
                <c:pt idx="0">
                  <c:v>tot en met  35 jaar</c:v>
                </c:pt>
                <c:pt idx="1">
                  <c:v>36-55 jaar</c:v>
                </c:pt>
                <c:pt idx="2">
                  <c:v>56 jaar en ouder</c:v>
                </c:pt>
                <c:pt idx="3">
                  <c:v>Total</c:v>
                </c:pt>
              </c:strCache>
            </c:strRef>
          </c:cat>
          <c:val>
            <c:numRef>
              <c:f>Blad1!$H$182:$K$182</c:f>
              <c:numCache>
                <c:formatCode>0%</c:formatCode>
                <c:ptCount val="4"/>
                <c:pt idx="0">
                  <c:v>0.22875816993464052</c:v>
                </c:pt>
                <c:pt idx="1">
                  <c:v>0.33333333333333331</c:v>
                </c:pt>
                <c:pt idx="2">
                  <c:v>0.40540540540540543</c:v>
                </c:pt>
                <c:pt idx="3">
                  <c:v>0.3125</c:v>
                </c:pt>
              </c:numCache>
            </c:numRef>
          </c:val>
          <c:extLst>
            <c:ext xmlns:c16="http://schemas.microsoft.com/office/drawing/2014/chart" uri="{C3380CC4-5D6E-409C-BE32-E72D297353CC}">
              <c16:uniqueId val="{00000001-2382-46DF-8A80-45E9AA8C1B8B}"/>
            </c:ext>
          </c:extLst>
        </c:ser>
        <c:dLbls>
          <c:showLegendKey val="0"/>
          <c:showVal val="0"/>
          <c:showCatName val="0"/>
          <c:showSerName val="0"/>
          <c:showPercent val="0"/>
          <c:showBubbleSize val="0"/>
        </c:dLbls>
        <c:gapWidth val="182"/>
        <c:axId val="705478095"/>
        <c:axId val="705476655"/>
      </c:barChart>
      <c:catAx>
        <c:axId val="70547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05476655"/>
        <c:crosses val="autoZero"/>
        <c:auto val="1"/>
        <c:lblAlgn val="ctr"/>
        <c:lblOffset val="100"/>
        <c:noMultiLvlLbl val="0"/>
      </c:catAx>
      <c:valAx>
        <c:axId val="7054766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05478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Q38 Heeft u behoefte aan advies bij de aankoop bij middelen tegen eczeem?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Blad1!$B$183</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Blad1!$H$180:$K$180</c:f>
              <c:strCache>
                <c:ptCount val="4"/>
                <c:pt idx="0">
                  <c:v>tot en met  35 jaar</c:v>
                </c:pt>
                <c:pt idx="1">
                  <c:v>36-55 jaar</c:v>
                </c:pt>
                <c:pt idx="2">
                  <c:v>56 jaar en ouder</c:v>
                </c:pt>
                <c:pt idx="3">
                  <c:v>Total</c:v>
                </c:pt>
              </c:strCache>
            </c:strRef>
          </c:cat>
          <c:val>
            <c:numRef>
              <c:f>Blad1!$H$183:$K$183</c:f>
              <c:numCache>
                <c:formatCode>0%</c:formatCode>
                <c:ptCount val="4"/>
                <c:pt idx="0">
                  <c:v>0.56209150326797386</c:v>
                </c:pt>
                <c:pt idx="1">
                  <c:v>0.47499999999999998</c:v>
                </c:pt>
                <c:pt idx="2">
                  <c:v>0.4144144144144144</c:v>
                </c:pt>
                <c:pt idx="3">
                  <c:v>0.4921875</c:v>
                </c:pt>
              </c:numCache>
            </c:numRef>
          </c:val>
          <c:extLst>
            <c:ext xmlns:c16="http://schemas.microsoft.com/office/drawing/2014/chart" uri="{C3380CC4-5D6E-409C-BE32-E72D297353CC}">
              <c16:uniqueId val="{00000000-7550-4694-A2E2-C3BD1B29DDF2}"/>
            </c:ext>
          </c:extLst>
        </c:ser>
        <c:ser>
          <c:idx val="1"/>
          <c:order val="1"/>
          <c:tx>
            <c:strRef>
              <c:f>Blad1!$B$184</c:f>
              <c:strCache>
                <c:ptCount val="1"/>
                <c:pt idx="0">
                  <c:v>Nee</c:v>
                </c:pt>
              </c:strCache>
            </c:strRef>
          </c:tx>
          <c:spPr>
            <a:solidFill>
              <a:schemeClr val="accent2"/>
            </a:solidFill>
            <a:ln>
              <a:noFill/>
            </a:ln>
            <a:effectLst/>
          </c:spPr>
          <c:invertIfNegative val="0"/>
          <c:cat>
            <c:strRef>
              <c:f>Blad1!$H$180:$K$180</c:f>
              <c:strCache>
                <c:ptCount val="4"/>
                <c:pt idx="0">
                  <c:v>tot en met  35 jaar</c:v>
                </c:pt>
                <c:pt idx="1">
                  <c:v>36-55 jaar</c:v>
                </c:pt>
                <c:pt idx="2">
                  <c:v>56 jaar en ouder</c:v>
                </c:pt>
                <c:pt idx="3">
                  <c:v>Total</c:v>
                </c:pt>
              </c:strCache>
            </c:strRef>
          </c:cat>
          <c:val>
            <c:numRef>
              <c:f>Blad1!$H$184:$K$184</c:f>
              <c:numCache>
                <c:formatCode>0%</c:formatCode>
                <c:ptCount val="4"/>
                <c:pt idx="0">
                  <c:v>0.43790849673202614</c:v>
                </c:pt>
                <c:pt idx="1">
                  <c:v>0.52500000000000002</c:v>
                </c:pt>
                <c:pt idx="2">
                  <c:v>0.5855855855855856</c:v>
                </c:pt>
                <c:pt idx="3">
                  <c:v>0.5078125</c:v>
                </c:pt>
              </c:numCache>
            </c:numRef>
          </c:val>
          <c:extLst>
            <c:ext xmlns:c16="http://schemas.microsoft.com/office/drawing/2014/chart" uri="{C3380CC4-5D6E-409C-BE32-E72D297353CC}">
              <c16:uniqueId val="{00000001-7550-4694-A2E2-C3BD1B29DDF2}"/>
            </c:ext>
          </c:extLst>
        </c:ser>
        <c:dLbls>
          <c:showLegendKey val="0"/>
          <c:showVal val="0"/>
          <c:showCatName val="0"/>
          <c:showSerName val="0"/>
          <c:showPercent val="0"/>
          <c:showBubbleSize val="0"/>
        </c:dLbls>
        <c:gapWidth val="219"/>
        <c:axId val="1357278944"/>
        <c:axId val="1357292864"/>
      </c:barChart>
      <c:catAx>
        <c:axId val="135727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292864"/>
        <c:crosses val="autoZero"/>
        <c:auto val="1"/>
        <c:lblAlgn val="ctr"/>
        <c:lblOffset val="100"/>
        <c:noMultiLvlLbl val="0"/>
      </c:catAx>
      <c:valAx>
        <c:axId val="13572928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27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q0040 Koopt of gebruikt u wel eens een dergelijke neusspray? - % op de volwassen bevolking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Blad1!$A$198</c:f>
              <c:strCache>
                <c:ptCount val="1"/>
                <c:pt idx="0">
                  <c:v>q0040 Koopt of gebruikt u wel eens een dergelijke neusspray?</c:v>
                </c:pt>
              </c:strCache>
            </c:strRef>
          </c:tx>
          <c:spPr>
            <a:solidFill>
              <a:schemeClr val="accent1"/>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Blad1!$M$197:$P$197</c:f>
              <c:strCache>
                <c:ptCount val="4"/>
                <c:pt idx="0">
                  <c:v>tot en met  35 jaar</c:v>
                </c:pt>
                <c:pt idx="1">
                  <c:v>36-55 jaar</c:v>
                </c:pt>
                <c:pt idx="2">
                  <c:v>56 jaar en ouder</c:v>
                </c:pt>
                <c:pt idx="3">
                  <c:v>Total</c:v>
                </c:pt>
              </c:strCache>
            </c:strRef>
          </c:cat>
          <c:val>
            <c:numRef>
              <c:f>Blad1!$M$198:$P$198</c:f>
              <c:numCache>
                <c:formatCode>0%</c:formatCode>
                <c:ptCount val="4"/>
                <c:pt idx="0">
                  <c:v>0.38684719535783363</c:v>
                </c:pt>
                <c:pt idx="1">
                  <c:v>0.37087378640776697</c:v>
                </c:pt>
                <c:pt idx="2">
                  <c:v>0.33891213389121339</c:v>
                </c:pt>
                <c:pt idx="3">
                  <c:v>0.3662251655629139</c:v>
                </c:pt>
              </c:numCache>
            </c:numRef>
          </c:val>
          <c:extLst>
            <c:ext xmlns:c16="http://schemas.microsoft.com/office/drawing/2014/chart" uri="{C3380CC4-5D6E-409C-BE32-E72D297353CC}">
              <c16:uniqueId val="{00000000-0D5C-4AB5-BBD3-018B50F1A542}"/>
            </c:ext>
          </c:extLst>
        </c:ser>
        <c:dLbls>
          <c:showLegendKey val="0"/>
          <c:showVal val="0"/>
          <c:showCatName val="0"/>
          <c:showSerName val="0"/>
          <c:showPercent val="0"/>
          <c:showBubbleSize val="0"/>
        </c:dLbls>
        <c:gapWidth val="182"/>
        <c:axId val="1357284704"/>
        <c:axId val="1357285184"/>
      </c:barChart>
      <c:catAx>
        <c:axId val="13572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1357285184"/>
        <c:crosses val="autoZero"/>
        <c:auto val="1"/>
        <c:lblAlgn val="ctr"/>
        <c:lblOffset val="100"/>
        <c:noMultiLvlLbl val="0"/>
      </c:catAx>
      <c:valAx>
        <c:axId val="1357285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284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Q44  Door wie bent u bij de aankoop gewezen op de risico’s van het gebruik van neusspray?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Blad1!$H$210</c:f>
              <c:strCache>
                <c:ptCount val="1"/>
                <c:pt idx="0">
                  <c:v>tot en met  35 jaar</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Blad1!$B$211:$B$213</c:f>
              <c:strCache>
                <c:ptCount val="3"/>
                <c:pt idx="0">
                  <c:v>Gediplomeerd drogist</c:v>
                </c:pt>
                <c:pt idx="1">
                  <c:v>Apotheker</c:v>
                </c:pt>
                <c:pt idx="2">
                  <c:v>Huisarts</c:v>
                </c:pt>
              </c:strCache>
            </c:strRef>
          </c:cat>
          <c:val>
            <c:numRef>
              <c:f>Blad1!$H$211:$H$213</c:f>
              <c:numCache>
                <c:formatCode>0%</c:formatCode>
                <c:ptCount val="3"/>
                <c:pt idx="0">
                  <c:v>0.26760563380281688</c:v>
                </c:pt>
                <c:pt idx="1">
                  <c:v>0.53521126760563376</c:v>
                </c:pt>
                <c:pt idx="2">
                  <c:v>0.18309859154929578</c:v>
                </c:pt>
              </c:numCache>
            </c:numRef>
          </c:val>
          <c:extLst>
            <c:ext xmlns:c16="http://schemas.microsoft.com/office/drawing/2014/chart" uri="{C3380CC4-5D6E-409C-BE32-E72D297353CC}">
              <c16:uniqueId val="{00000000-75F1-4B39-9237-687338C4B92F}"/>
            </c:ext>
          </c:extLst>
        </c:ser>
        <c:ser>
          <c:idx val="1"/>
          <c:order val="1"/>
          <c:tx>
            <c:strRef>
              <c:f>Blad1!$I$210</c:f>
              <c:strCache>
                <c:ptCount val="1"/>
                <c:pt idx="0">
                  <c:v>36-55 jaar</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Blad1!$B$211:$B$213</c:f>
              <c:strCache>
                <c:ptCount val="3"/>
                <c:pt idx="0">
                  <c:v>Gediplomeerd drogist</c:v>
                </c:pt>
                <c:pt idx="1">
                  <c:v>Apotheker</c:v>
                </c:pt>
                <c:pt idx="2">
                  <c:v>Huisarts</c:v>
                </c:pt>
              </c:strCache>
            </c:strRef>
          </c:cat>
          <c:val>
            <c:numRef>
              <c:f>Blad1!$I$211:$I$213</c:f>
              <c:numCache>
                <c:formatCode>0%</c:formatCode>
                <c:ptCount val="3"/>
                <c:pt idx="0">
                  <c:v>0.515625</c:v>
                </c:pt>
                <c:pt idx="1">
                  <c:v>0.25</c:v>
                </c:pt>
                <c:pt idx="2">
                  <c:v>0.171875</c:v>
                </c:pt>
              </c:numCache>
            </c:numRef>
          </c:val>
          <c:extLst>
            <c:ext xmlns:c16="http://schemas.microsoft.com/office/drawing/2014/chart" uri="{C3380CC4-5D6E-409C-BE32-E72D297353CC}">
              <c16:uniqueId val="{00000001-75F1-4B39-9237-687338C4B92F}"/>
            </c:ext>
          </c:extLst>
        </c:ser>
        <c:ser>
          <c:idx val="2"/>
          <c:order val="2"/>
          <c:tx>
            <c:strRef>
              <c:f>Blad1!$J$210</c:f>
              <c:strCache>
                <c:ptCount val="1"/>
                <c:pt idx="0">
                  <c:v>56 jaar en ouder</c:v>
                </c:pt>
              </c:strCache>
            </c:strRef>
          </c:tx>
          <c:spPr>
            <a:solidFill>
              <a:schemeClr val="accent3"/>
            </a:solidFill>
            <a:ln>
              <a:noFill/>
            </a:ln>
            <a:effectLst/>
          </c:spPr>
          <c:invertIfNegative val="0"/>
          <c:cat>
            <c:strRef>
              <c:f>Blad1!$B$211:$B$213</c:f>
              <c:strCache>
                <c:ptCount val="3"/>
                <c:pt idx="0">
                  <c:v>Gediplomeerd drogist</c:v>
                </c:pt>
                <c:pt idx="1">
                  <c:v>Apotheker</c:v>
                </c:pt>
                <c:pt idx="2">
                  <c:v>Huisarts</c:v>
                </c:pt>
              </c:strCache>
            </c:strRef>
          </c:cat>
          <c:val>
            <c:numRef>
              <c:f>Blad1!$J$211:$J$213</c:f>
              <c:numCache>
                <c:formatCode>0%</c:formatCode>
                <c:ptCount val="3"/>
                <c:pt idx="0">
                  <c:v>0.58252427184466016</c:v>
                </c:pt>
                <c:pt idx="1">
                  <c:v>0.29126213592233008</c:v>
                </c:pt>
                <c:pt idx="2">
                  <c:v>8.7378640776699032E-2</c:v>
                </c:pt>
              </c:numCache>
            </c:numRef>
          </c:val>
          <c:extLst>
            <c:ext xmlns:c16="http://schemas.microsoft.com/office/drawing/2014/chart" uri="{C3380CC4-5D6E-409C-BE32-E72D297353CC}">
              <c16:uniqueId val="{00000002-75F1-4B39-9237-687338C4B92F}"/>
            </c:ext>
          </c:extLst>
        </c:ser>
        <c:ser>
          <c:idx val="3"/>
          <c:order val="3"/>
          <c:tx>
            <c:strRef>
              <c:f>Blad1!$K$210</c:f>
              <c:strCache>
                <c:ptCount val="1"/>
                <c:pt idx="0">
                  <c:v>Total</c:v>
                </c:pt>
              </c:strCache>
            </c:strRef>
          </c:tx>
          <c:spPr>
            <a:solidFill>
              <a:schemeClr val="accent4"/>
            </a:solidFill>
            <a:ln>
              <a:noFill/>
            </a:ln>
            <a:effectLst/>
          </c:spPr>
          <c:invertIfNegative val="0"/>
          <c:dLbls>
            <c:spPr>
              <a:gradFill rotWithShape="1">
                <a:gsLst>
                  <a:gs pos="0">
                    <a:srgbClr val="4F81BD">
                      <a:lumMod val="110000"/>
                      <a:satMod val="105000"/>
                      <a:tint val="67000"/>
                    </a:srgbClr>
                  </a:gs>
                  <a:gs pos="50000">
                    <a:srgbClr val="4F81BD">
                      <a:lumMod val="105000"/>
                      <a:satMod val="103000"/>
                      <a:tint val="73000"/>
                    </a:srgbClr>
                  </a:gs>
                  <a:gs pos="100000">
                    <a:srgbClr val="4F81BD">
                      <a:lumMod val="105000"/>
                      <a:satMod val="109000"/>
                      <a:tint val="81000"/>
                    </a:srgbClr>
                  </a:gs>
                </a:gsLst>
                <a:lin ang="5400000" scaled="0"/>
              </a:gradFill>
              <a:ln w="1270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Blad1!$B$211:$B$213</c:f>
              <c:strCache>
                <c:ptCount val="3"/>
                <c:pt idx="0">
                  <c:v>Gediplomeerd drogist</c:v>
                </c:pt>
                <c:pt idx="1">
                  <c:v>Apotheker</c:v>
                </c:pt>
                <c:pt idx="2">
                  <c:v>Huisarts</c:v>
                </c:pt>
              </c:strCache>
            </c:strRef>
          </c:cat>
          <c:val>
            <c:numRef>
              <c:f>Blad1!$K$211:$K$213</c:f>
              <c:numCache>
                <c:formatCode>0%</c:formatCode>
                <c:ptCount val="3"/>
                <c:pt idx="0">
                  <c:v>0.43967828418230565</c:v>
                </c:pt>
                <c:pt idx="1">
                  <c:v>0.36997319034852549</c:v>
                </c:pt>
                <c:pt idx="2">
                  <c:v>0.15281501340482573</c:v>
                </c:pt>
              </c:numCache>
            </c:numRef>
          </c:val>
          <c:extLst>
            <c:ext xmlns:c16="http://schemas.microsoft.com/office/drawing/2014/chart" uri="{C3380CC4-5D6E-409C-BE32-E72D297353CC}">
              <c16:uniqueId val="{00000003-75F1-4B39-9237-687338C4B92F}"/>
            </c:ext>
          </c:extLst>
        </c:ser>
        <c:dLbls>
          <c:showLegendKey val="0"/>
          <c:showVal val="0"/>
          <c:showCatName val="0"/>
          <c:showSerName val="0"/>
          <c:showPercent val="0"/>
          <c:showBubbleSize val="0"/>
        </c:dLbls>
        <c:gapWidth val="182"/>
        <c:axId val="1357188704"/>
        <c:axId val="1357179104"/>
      </c:barChart>
      <c:catAx>
        <c:axId val="1357188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179104"/>
        <c:crosses val="autoZero"/>
        <c:auto val="1"/>
        <c:lblAlgn val="ctr"/>
        <c:lblOffset val="100"/>
        <c:noMultiLvlLbl val="0"/>
      </c:catAx>
      <c:valAx>
        <c:axId val="13571791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18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Q42  Hoeveel dagen achtereen mag je volwassen neusspray gebruiken?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Blad1!$B$207</c:f>
              <c:strCache>
                <c:ptCount val="1"/>
                <c:pt idx="0">
                  <c:v>Geen idee</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Blad1!$H$205:$K$205</c:f>
              <c:strCache>
                <c:ptCount val="4"/>
                <c:pt idx="0">
                  <c:v>tot en met  35 jaar</c:v>
                </c:pt>
                <c:pt idx="1">
                  <c:v>36-55 jaar</c:v>
                </c:pt>
                <c:pt idx="2">
                  <c:v>56 jaar en ouder</c:v>
                </c:pt>
                <c:pt idx="3">
                  <c:v>Total</c:v>
                </c:pt>
              </c:strCache>
            </c:strRef>
          </c:cat>
          <c:val>
            <c:numRef>
              <c:f>Blad1!$H$207:$K$207</c:f>
              <c:numCache>
                <c:formatCode>0%</c:formatCode>
                <c:ptCount val="4"/>
                <c:pt idx="0">
                  <c:v>0.62</c:v>
                </c:pt>
                <c:pt idx="1">
                  <c:v>0.39267015706806285</c:v>
                </c:pt>
                <c:pt idx="2">
                  <c:v>0.29012345679012347</c:v>
                </c:pt>
                <c:pt idx="3">
                  <c:v>0.44484629294755879</c:v>
                </c:pt>
              </c:numCache>
            </c:numRef>
          </c:val>
          <c:extLst>
            <c:ext xmlns:c16="http://schemas.microsoft.com/office/drawing/2014/chart" uri="{C3380CC4-5D6E-409C-BE32-E72D297353CC}">
              <c16:uniqueId val="{00000000-27CE-4822-BCC1-AA3201EAF926}"/>
            </c:ext>
          </c:extLst>
        </c:ser>
        <c:ser>
          <c:idx val="1"/>
          <c:order val="1"/>
          <c:tx>
            <c:strRef>
              <c:f>Blad1!$B$208</c:f>
              <c:strCache>
                <c:ptCount val="1"/>
                <c:pt idx="0">
                  <c:v>Max 7 dagen</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Blad1!$H$205:$K$205</c:f>
              <c:strCache>
                <c:ptCount val="4"/>
                <c:pt idx="0">
                  <c:v>tot en met  35 jaar</c:v>
                </c:pt>
                <c:pt idx="1">
                  <c:v>36-55 jaar</c:v>
                </c:pt>
                <c:pt idx="2">
                  <c:v>56 jaar en ouder</c:v>
                </c:pt>
                <c:pt idx="3">
                  <c:v>Total</c:v>
                </c:pt>
              </c:strCache>
            </c:strRef>
          </c:cat>
          <c:val>
            <c:numRef>
              <c:f>Blad1!$H$208:$K$208</c:f>
              <c:numCache>
                <c:formatCode>0%</c:formatCode>
                <c:ptCount val="4"/>
                <c:pt idx="0">
                  <c:v>0.33</c:v>
                </c:pt>
                <c:pt idx="1">
                  <c:v>0.52356020942408377</c:v>
                </c:pt>
                <c:pt idx="2">
                  <c:v>0.62962962962962965</c:v>
                </c:pt>
                <c:pt idx="3">
                  <c:v>0.48462929475587702</c:v>
                </c:pt>
              </c:numCache>
            </c:numRef>
          </c:val>
          <c:extLst>
            <c:ext xmlns:c16="http://schemas.microsoft.com/office/drawing/2014/chart" uri="{C3380CC4-5D6E-409C-BE32-E72D297353CC}">
              <c16:uniqueId val="{00000001-27CE-4822-BCC1-AA3201EAF926}"/>
            </c:ext>
          </c:extLst>
        </c:ser>
        <c:ser>
          <c:idx val="2"/>
          <c:order val="2"/>
          <c:tx>
            <c:strRef>
              <c:f>Blad1!$B$209</c:f>
              <c:strCache>
                <c:ptCount val="1"/>
                <c:pt idx="0">
                  <c:v>Meer</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Blad1!$H$205:$K$205</c:f>
              <c:strCache>
                <c:ptCount val="4"/>
                <c:pt idx="0">
                  <c:v>tot en met  35 jaar</c:v>
                </c:pt>
                <c:pt idx="1">
                  <c:v>36-55 jaar</c:v>
                </c:pt>
                <c:pt idx="2">
                  <c:v>56 jaar en ouder</c:v>
                </c:pt>
                <c:pt idx="3">
                  <c:v>Total</c:v>
                </c:pt>
              </c:strCache>
            </c:strRef>
          </c:cat>
          <c:val>
            <c:numRef>
              <c:f>Blad1!$H$209:$K$209</c:f>
              <c:numCache>
                <c:formatCode>0%</c:formatCode>
                <c:ptCount val="4"/>
                <c:pt idx="0">
                  <c:v>5.5E-2</c:v>
                </c:pt>
                <c:pt idx="1">
                  <c:v>7.8534031413612565E-2</c:v>
                </c:pt>
                <c:pt idx="2">
                  <c:v>9.2592592592592587E-2</c:v>
                </c:pt>
                <c:pt idx="3">
                  <c:v>7.4141048824593131E-2</c:v>
                </c:pt>
              </c:numCache>
            </c:numRef>
          </c:val>
          <c:extLst>
            <c:ext xmlns:c16="http://schemas.microsoft.com/office/drawing/2014/chart" uri="{C3380CC4-5D6E-409C-BE32-E72D297353CC}">
              <c16:uniqueId val="{00000002-27CE-4822-BCC1-AA3201EAF926}"/>
            </c:ext>
          </c:extLst>
        </c:ser>
        <c:dLbls>
          <c:showLegendKey val="0"/>
          <c:showVal val="0"/>
          <c:showCatName val="0"/>
          <c:showSerName val="0"/>
          <c:showPercent val="0"/>
          <c:showBubbleSize val="0"/>
        </c:dLbls>
        <c:gapWidth val="150"/>
        <c:overlap val="100"/>
        <c:axId val="1357200704"/>
        <c:axId val="1357198784"/>
      </c:barChart>
      <c:catAx>
        <c:axId val="135720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357198784"/>
        <c:crosses val="autoZero"/>
        <c:auto val="1"/>
        <c:lblAlgn val="ctr"/>
        <c:lblOffset val="100"/>
        <c:noMultiLvlLbl val="0"/>
      </c:catAx>
      <c:valAx>
        <c:axId val="1357198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20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Q41 Kunt u aangeven hoeveel doseringen spray u per dag mag gebruiken?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Blad1!$B$202</c:f>
              <c:strCache>
                <c:ptCount val="1"/>
                <c:pt idx="0">
                  <c:v>Geen idee</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Blad1!$H$201:$K$201</c:f>
              <c:strCache>
                <c:ptCount val="4"/>
                <c:pt idx="0">
                  <c:v>tot en met  35 jaar</c:v>
                </c:pt>
                <c:pt idx="1">
                  <c:v>36-55 jaar</c:v>
                </c:pt>
                <c:pt idx="2">
                  <c:v>56 jaar en ouder</c:v>
                </c:pt>
                <c:pt idx="3">
                  <c:v>Total</c:v>
                </c:pt>
              </c:strCache>
            </c:strRef>
          </c:cat>
          <c:val>
            <c:numRef>
              <c:f>Blad1!$H$202:$K$202</c:f>
              <c:numCache>
                <c:formatCode>0%</c:formatCode>
                <c:ptCount val="4"/>
                <c:pt idx="0">
                  <c:v>0.65500000000000003</c:v>
                </c:pt>
                <c:pt idx="1">
                  <c:v>0.43455497382198954</c:v>
                </c:pt>
                <c:pt idx="2">
                  <c:v>0.30246913580246915</c:v>
                </c:pt>
                <c:pt idx="3">
                  <c:v>0.4755877034358047</c:v>
                </c:pt>
              </c:numCache>
            </c:numRef>
          </c:val>
          <c:extLst>
            <c:ext xmlns:c16="http://schemas.microsoft.com/office/drawing/2014/chart" uri="{C3380CC4-5D6E-409C-BE32-E72D297353CC}">
              <c16:uniqueId val="{00000000-74FB-4665-8CB9-3E39144F1396}"/>
            </c:ext>
          </c:extLst>
        </c:ser>
        <c:ser>
          <c:idx val="1"/>
          <c:order val="1"/>
          <c:tx>
            <c:strRef>
              <c:f>Blad1!$B$203</c:f>
              <c:strCache>
                <c:ptCount val="1"/>
                <c:pt idx="0">
                  <c:v>max 3 doseringen per etmaal</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Blad1!$H$201:$K$201</c:f>
              <c:strCache>
                <c:ptCount val="4"/>
                <c:pt idx="0">
                  <c:v>tot en met  35 jaar</c:v>
                </c:pt>
                <c:pt idx="1">
                  <c:v>36-55 jaar</c:v>
                </c:pt>
                <c:pt idx="2">
                  <c:v>56 jaar en ouder</c:v>
                </c:pt>
                <c:pt idx="3">
                  <c:v>Total</c:v>
                </c:pt>
              </c:strCache>
            </c:strRef>
          </c:cat>
          <c:val>
            <c:numRef>
              <c:f>Blad1!$H$203:$K$203</c:f>
              <c:numCache>
                <c:formatCode>0%</c:formatCode>
                <c:ptCount val="4"/>
                <c:pt idx="0">
                  <c:v>0.2</c:v>
                </c:pt>
                <c:pt idx="1">
                  <c:v>0.33507853403141363</c:v>
                </c:pt>
                <c:pt idx="2">
                  <c:v>0.4567901234567901</c:v>
                </c:pt>
                <c:pt idx="3">
                  <c:v>0.32188065099457502</c:v>
                </c:pt>
              </c:numCache>
            </c:numRef>
          </c:val>
          <c:extLst>
            <c:ext xmlns:c16="http://schemas.microsoft.com/office/drawing/2014/chart" uri="{C3380CC4-5D6E-409C-BE32-E72D297353CC}">
              <c16:uniqueId val="{00000001-74FB-4665-8CB9-3E39144F1396}"/>
            </c:ext>
          </c:extLst>
        </c:ser>
        <c:ser>
          <c:idx val="2"/>
          <c:order val="2"/>
          <c:tx>
            <c:strRef>
              <c:f>Blad1!$B$204</c:f>
              <c:strCache>
                <c:ptCount val="1"/>
                <c:pt idx="0">
                  <c:v>Meer</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Blad1!$H$201:$K$201</c:f>
              <c:strCache>
                <c:ptCount val="4"/>
                <c:pt idx="0">
                  <c:v>tot en met  35 jaar</c:v>
                </c:pt>
                <c:pt idx="1">
                  <c:v>36-55 jaar</c:v>
                </c:pt>
                <c:pt idx="2">
                  <c:v>56 jaar en ouder</c:v>
                </c:pt>
                <c:pt idx="3">
                  <c:v>Total</c:v>
                </c:pt>
              </c:strCache>
            </c:strRef>
          </c:cat>
          <c:val>
            <c:numRef>
              <c:f>Blad1!$H$204:$K$204</c:f>
              <c:numCache>
                <c:formatCode>0%</c:formatCode>
                <c:ptCount val="4"/>
                <c:pt idx="0">
                  <c:v>0.15</c:v>
                </c:pt>
                <c:pt idx="1">
                  <c:v>0.22513089005235601</c:v>
                </c:pt>
                <c:pt idx="2">
                  <c:v>0.25308641975308643</c:v>
                </c:pt>
                <c:pt idx="3">
                  <c:v>0.20614828209764918</c:v>
                </c:pt>
              </c:numCache>
            </c:numRef>
          </c:val>
          <c:extLst>
            <c:ext xmlns:c16="http://schemas.microsoft.com/office/drawing/2014/chart" uri="{C3380CC4-5D6E-409C-BE32-E72D297353CC}">
              <c16:uniqueId val="{00000002-74FB-4665-8CB9-3E39144F1396}"/>
            </c:ext>
          </c:extLst>
        </c:ser>
        <c:dLbls>
          <c:showLegendKey val="0"/>
          <c:showVal val="0"/>
          <c:showCatName val="0"/>
          <c:showSerName val="0"/>
          <c:showPercent val="0"/>
          <c:showBubbleSize val="0"/>
        </c:dLbls>
        <c:gapWidth val="182"/>
        <c:overlap val="100"/>
        <c:axId val="1357190144"/>
        <c:axId val="1357178624"/>
      </c:barChart>
      <c:catAx>
        <c:axId val="135719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357178624"/>
        <c:crosses val="autoZero"/>
        <c:auto val="1"/>
        <c:lblAlgn val="ctr"/>
        <c:lblOffset val="100"/>
        <c:noMultiLvlLbl val="0"/>
      </c:catAx>
      <c:valAx>
        <c:axId val="1357178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19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Q43 bent u gewezen op de Risico’s van het gebruik van de neusspray?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Blad1!$K$210</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63-4F4C-ABEB-8E0CCDC3B1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63-4F4C-ABEB-8E0CCDC3B14F}"/>
              </c:ext>
            </c:extLst>
          </c:dPt>
          <c:dLbls>
            <c:spPr>
              <a:solidFill>
                <a:sysClr val="window" lastClr="FFFFFF"/>
              </a:solidFill>
              <a:ln w="19050" cap="flat" cmpd="sng" algn="ctr">
                <a:solidFill>
                  <a:sysClr val="windowText" lastClr="000000"/>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Blad1!$B$211:$B$212</c:f>
              <c:strCache>
                <c:ptCount val="2"/>
                <c:pt idx="0">
                  <c:v>Ja</c:v>
                </c:pt>
                <c:pt idx="1">
                  <c:v>Nee</c:v>
                </c:pt>
              </c:strCache>
            </c:strRef>
          </c:cat>
          <c:val>
            <c:numRef>
              <c:f>Blad1!$K$211:$K$212</c:f>
              <c:numCache>
                <c:formatCode>0%</c:formatCode>
                <c:ptCount val="2"/>
                <c:pt idx="0">
                  <c:v>0.67450271247739602</c:v>
                </c:pt>
                <c:pt idx="1">
                  <c:v>0.32368896925858953</c:v>
                </c:pt>
              </c:numCache>
            </c:numRef>
          </c:val>
          <c:extLst>
            <c:ext xmlns:c16="http://schemas.microsoft.com/office/drawing/2014/chart" uri="{C3380CC4-5D6E-409C-BE32-E72D297353CC}">
              <c16:uniqueId val="{00000004-1363-4F4C-ABEB-8E0CCDC3B1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Blad1!$K$112</c:f>
              <c:strCache>
                <c:ptCount val="1"/>
                <c:pt idx="0">
                  <c:v>Total</c:v>
                </c:pt>
              </c:strCache>
            </c:strRef>
          </c:tx>
          <c:spPr>
            <a:solidFill>
              <a:schemeClr val="accent1"/>
            </a:solidFill>
            <a:ln>
              <a:noFill/>
            </a:ln>
            <a:effectLst/>
          </c:spPr>
          <c:invertIfNegative val="0"/>
          <c:dPt>
            <c:idx val="0"/>
            <c:invertIfNegative val="0"/>
            <c:bubble3D val="0"/>
            <c:spPr>
              <a:gradFill rotWithShape="1">
                <a:gsLst>
                  <a:gs pos="0">
                    <a:srgbClr val="C0504D">
                      <a:lumMod val="110000"/>
                      <a:satMod val="105000"/>
                      <a:tint val="67000"/>
                    </a:srgbClr>
                  </a:gs>
                  <a:gs pos="50000">
                    <a:srgbClr val="C0504D">
                      <a:lumMod val="105000"/>
                      <a:satMod val="103000"/>
                      <a:tint val="73000"/>
                    </a:srgbClr>
                  </a:gs>
                  <a:gs pos="100000">
                    <a:srgbClr val="C0504D">
                      <a:lumMod val="105000"/>
                      <a:satMod val="109000"/>
                      <a:tint val="81000"/>
                    </a:srgbClr>
                  </a:gs>
                </a:gsLst>
                <a:lin ang="5400000" scaled="0"/>
              </a:gradFill>
              <a:ln w="12700" cap="flat" cmpd="sng" algn="ctr">
                <a:solidFill>
                  <a:srgbClr val="C0504D"/>
                </a:solidFill>
                <a:prstDash val="solid"/>
                <a:miter lim="800000"/>
              </a:ln>
              <a:effectLst/>
            </c:spPr>
            <c:extLst>
              <c:ext xmlns:c16="http://schemas.microsoft.com/office/drawing/2014/chart" uri="{C3380CC4-5D6E-409C-BE32-E72D297353CC}">
                <c16:uniqueId val="{0000000C-FFF7-47E8-9F08-D69EEAD34238}"/>
              </c:ext>
            </c:extLst>
          </c:dPt>
          <c:dPt>
            <c:idx val="1"/>
            <c:invertIfNegative val="0"/>
            <c:bubble3D val="0"/>
            <c:spPr>
              <a:solidFill>
                <a:srgbClr val="4F81BD"/>
              </a:solidFill>
              <a:ln w="19050" cap="flat" cmpd="sng" algn="ctr">
                <a:solidFill>
                  <a:srgbClr val="4F81BD">
                    <a:shade val="15000"/>
                  </a:srgbClr>
                </a:solidFill>
                <a:prstDash val="solid"/>
                <a:miter lim="800000"/>
              </a:ln>
              <a:effectLst/>
            </c:spPr>
            <c:extLst>
              <c:ext xmlns:c16="http://schemas.microsoft.com/office/drawing/2014/chart" uri="{C3380CC4-5D6E-409C-BE32-E72D297353CC}">
                <c16:uniqueId val="{0000000A-FFF7-47E8-9F08-D69EEAD34238}"/>
              </c:ext>
            </c:extLst>
          </c:dPt>
          <c:dPt>
            <c:idx val="2"/>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B-FFF7-47E8-9F08-D69EEAD34238}"/>
              </c:ext>
            </c:extLst>
          </c:dPt>
          <c:dPt>
            <c:idx val="3"/>
            <c:invertIfNegative val="0"/>
            <c:bubble3D val="0"/>
            <c:spPr>
              <a:gradFill rotWithShape="1">
                <a:gsLst>
                  <a:gs pos="0">
                    <a:srgbClr val="C0504D">
                      <a:lumMod val="110000"/>
                      <a:satMod val="105000"/>
                      <a:tint val="67000"/>
                    </a:srgbClr>
                  </a:gs>
                  <a:gs pos="50000">
                    <a:srgbClr val="C0504D">
                      <a:lumMod val="105000"/>
                      <a:satMod val="103000"/>
                      <a:tint val="73000"/>
                    </a:srgbClr>
                  </a:gs>
                  <a:gs pos="100000">
                    <a:srgbClr val="C0504D">
                      <a:lumMod val="105000"/>
                      <a:satMod val="109000"/>
                      <a:tint val="81000"/>
                    </a:srgbClr>
                  </a:gs>
                </a:gsLst>
                <a:lin ang="5400000" scaled="0"/>
              </a:gradFill>
              <a:ln w="12700" cap="flat" cmpd="sng" algn="ctr">
                <a:solidFill>
                  <a:srgbClr val="C0504D"/>
                </a:solidFill>
                <a:prstDash val="solid"/>
                <a:miter lim="800000"/>
              </a:ln>
              <a:effectLst/>
            </c:spPr>
            <c:extLst>
              <c:ext xmlns:c16="http://schemas.microsoft.com/office/drawing/2014/chart" uri="{C3380CC4-5D6E-409C-BE32-E72D297353CC}">
                <c16:uniqueId val="{00000009-FFF7-47E8-9F08-D69EEAD34238}"/>
              </c:ext>
            </c:extLst>
          </c:dPt>
          <c:dPt>
            <c:idx val="5"/>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8-FFF7-47E8-9F08-D69EEAD34238}"/>
              </c:ext>
            </c:extLst>
          </c:dPt>
          <c:dPt>
            <c:idx val="6"/>
            <c:invertIfNegative val="0"/>
            <c:bubble3D val="0"/>
            <c:spPr>
              <a:gradFill rotWithShape="1">
                <a:gsLst>
                  <a:gs pos="0">
                    <a:srgbClr val="C0504D">
                      <a:lumMod val="110000"/>
                      <a:satMod val="105000"/>
                      <a:tint val="67000"/>
                    </a:srgbClr>
                  </a:gs>
                  <a:gs pos="50000">
                    <a:srgbClr val="C0504D">
                      <a:lumMod val="105000"/>
                      <a:satMod val="103000"/>
                      <a:tint val="73000"/>
                    </a:srgbClr>
                  </a:gs>
                  <a:gs pos="100000">
                    <a:srgbClr val="C0504D">
                      <a:lumMod val="105000"/>
                      <a:satMod val="109000"/>
                      <a:tint val="81000"/>
                    </a:srgbClr>
                  </a:gs>
                </a:gsLst>
                <a:lin ang="5400000" scaled="0"/>
              </a:gradFill>
              <a:ln w="12700" cap="flat" cmpd="sng" algn="ctr">
                <a:solidFill>
                  <a:srgbClr val="C0504D"/>
                </a:solidFill>
                <a:prstDash val="solid"/>
                <a:miter lim="800000"/>
              </a:ln>
              <a:effectLst/>
            </c:spPr>
            <c:extLst>
              <c:ext xmlns:c16="http://schemas.microsoft.com/office/drawing/2014/chart" uri="{C3380CC4-5D6E-409C-BE32-E72D297353CC}">
                <c16:uniqueId val="{00000006-FFF7-47E8-9F08-D69EEAD34238}"/>
              </c:ext>
            </c:extLst>
          </c:dPt>
          <c:dPt>
            <c:idx val="8"/>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7-FFF7-47E8-9F08-D69EEAD34238}"/>
              </c:ext>
            </c:extLst>
          </c:dPt>
          <c:dPt>
            <c:idx val="10"/>
            <c:invertIfNegative val="0"/>
            <c:bubble3D val="0"/>
            <c:spPr>
              <a:gradFill rotWithShape="1">
                <a:gsLst>
                  <a:gs pos="0">
                    <a:srgbClr val="C0504D">
                      <a:lumMod val="110000"/>
                      <a:satMod val="105000"/>
                      <a:tint val="67000"/>
                    </a:srgbClr>
                  </a:gs>
                  <a:gs pos="50000">
                    <a:srgbClr val="C0504D">
                      <a:lumMod val="105000"/>
                      <a:satMod val="103000"/>
                      <a:tint val="73000"/>
                    </a:srgbClr>
                  </a:gs>
                  <a:gs pos="100000">
                    <a:srgbClr val="C0504D">
                      <a:lumMod val="105000"/>
                      <a:satMod val="109000"/>
                      <a:tint val="81000"/>
                    </a:srgbClr>
                  </a:gs>
                </a:gsLst>
                <a:lin ang="5400000" scaled="0"/>
              </a:gradFill>
              <a:ln w="12700" cap="flat" cmpd="sng" algn="ctr">
                <a:solidFill>
                  <a:srgbClr val="C0504D"/>
                </a:solidFill>
                <a:prstDash val="solid"/>
                <a:miter lim="800000"/>
              </a:ln>
              <a:effectLst/>
            </c:spPr>
            <c:extLst>
              <c:ext xmlns:c16="http://schemas.microsoft.com/office/drawing/2014/chart" uri="{C3380CC4-5D6E-409C-BE32-E72D297353CC}">
                <c16:uniqueId val="{00000005-FFF7-47E8-9F08-D69EEAD34238}"/>
              </c:ext>
            </c:extLst>
          </c:dPt>
          <c:dPt>
            <c:idx val="11"/>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4-FFF7-47E8-9F08-D69EEAD34238}"/>
              </c:ext>
            </c:extLst>
          </c:dPt>
          <c:dPt>
            <c:idx val="13"/>
            <c:invertIfNegative val="0"/>
            <c:bubble3D val="0"/>
            <c:spPr>
              <a:gradFill rotWithShape="1">
                <a:gsLst>
                  <a:gs pos="0">
                    <a:srgbClr val="4F81BD">
                      <a:lumMod val="110000"/>
                      <a:satMod val="105000"/>
                      <a:tint val="67000"/>
                    </a:srgbClr>
                  </a:gs>
                  <a:gs pos="50000">
                    <a:srgbClr val="4F81BD">
                      <a:lumMod val="105000"/>
                      <a:satMod val="103000"/>
                      <a:tint val="73000"/>
                    </a:srgbClr>
                  </a:gs>
                  <a:gs pos="100000">
                    <a:srgbClr val="4F81BD">
                      <a:lumMod val="105000"/>
                      <a:satMod val="109000"/>
                      <a:tint val="81000"/>
                    </a:srgbClr>
                  </a:gs>
                </a:gsLst>
                <a:lin ang="5400000" scaled="0"/>
              </a:gradFill>
              <a:ln w="12700" cap="flat" cmpd="sng" algn="ctr">
                <a:solidFill>
                  <a:srgbClr val="4F81BD"/>
                </a:solidFill>
                <a:prstDash val="solid"/>
                <a:miter lim="800000"/>
              </a:ln>
              <a:effectLst/>
            </c:spPr>
            <c:extLst>
              <c:ext xmlns:c16="http://schemas.microsoft.com/office/drawing/2014/chart" uri="{C3380CC4-5D6E-409C-BE32-E72D297353CC}">
                <c16:uniqueId val="{00000003-FFF7-47E8-9F08-D69EEAD34238}"/>
              </c:ext>
            </c:extLst>
          </c:dPt>
          <c:dPt>
            <c:idx val="14"/>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2-FFF7-47E8-9F08-D69EEAD342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Blad1!$B$116:$B$130</c:f>
              <c:strCache>
                <c:ptCount val="15"/>
                <c:pt idx="0">
                  <c:v>Dat is waar</c:v>
                </c:pt>
                <c:pt idx="1">
                  <c:v>Dat is niet waar</c:v>
                </c:pt>
                <c:pt idx="2">
                  <c:v>Ik weet het niet zeker</c:v>
                </c:pt>
                <c:pt idx="3">
                  <c:v>Dat is waar</c:v>
                </c:pt>
                <c:pt idx="4">
                  <c:v>Dat is niet waar</c:v>
                </c:pt>
                <c:pt idx="5">
                  <c:v>Ik weet het niet zeker</c:v>
                </c:pt>
                <c:pt idx="6">
                  <c:v>Dat is waar</c:v>
                </c:pt>
                <c:pt idx="7">
                  <c:v>Dat is niet waar</c:v>
                </c:pt>
                <c:pt idx="8">
                  <c:v>Ik weet het niet zeker</c:v>
                </c:pt>
                <c:pt idx="9">
                  <c:v>Dat is waar</c:v>
                </c:pt>
                <c:pt idx="10">
                  <c:v>Dat is niet waar</c:v>
                </c:pt>
                <c:pt idx="11">
                  <c:v>Ik weet het niet zeker</c:v>
                </c:pt>
                <c:pt idx="12">
                  <c:v>Dat is waar</c:v>
                </c:pt>
                <c:pt idx="13">
                  <c:v>Dat is niet waar</c:v>
                </c:pt>
                <c:pt idx="14">
                  <c:v>Ik weet het niet zeker</c:v>
                </c:pt>
              </c:strCache>
            </c:strRef>
          </c:cat>
          <c:val>
            <c:numRef>
              <c:f>Blad1!$K$116:$K$130</c:f>
              <c:numCache>
                <c:formatCode>0.0%</c:formatCode>
                <c:ptCount val="15"/>
                <c:pt idx="0">
                  <c:v>0.53403643336529238</c:v>
                </c:pt>
                <c:pt idx="1">
                  <c:v>0.20038350910834132</c:v>
                </c:pt>
                <c:pt idx="2">
                  <c:v>0.23010546500479387</c:v>
                </c:pt>
                <c:pt idx="3">
                  <c:v>0.51006711409395977</c:v>
                </c:pt>
                <c:pt idx="4">
                  <c:v>0.20230105465004794</c:v>
                </c:pt>
                <c:pt idx="5">
                  <c:v>0.25215723873441992</c:v>
                </c:pt>
                <c:pt idx="6">
                  <c:v>0.29050814956855225</c:v>
                </c:pt>
                <c:pt idx="7">
                  <c:v>0.30201342281879195</c:v>
                </c:pt>
                <c:pt idx="8">
                  <c:v>0.37200383509108342</c:v>
                </c:pt>
                <c:pt idx="9">
                  <c:v>0.34419942473633747</c:v>
                </c:pt>
                <c:pt idx="10">
                  <c:v>0.30776605944391178</c:v>
                </c:pt>
                <c:pt idx="11">
                  <c:v>0.3087248322147651</c:v>
                </c:pt>
                <c:pt idx="12">
                  <c:v>0.18504314477468839</c:v>
                </c:pt>
                <c:pt idx="13">
                  <c:v>0.65100671140939592</c:v>
                </c:pt>
                <c:pt idx="14">
                  <c:v>0.12751677852348994</c:v>
                </c:pt>
              </c:numCache>
            </c:numRef>
          </c:val>
          <c:extLst>
            <c:ext xmlns:c16="http://schemas.microsoft.com/office/drawing/2014/chart" uri="{C3380CC4-5D6E-409C-BE32-E72D297353CC}">
              <c16:uniqueId val="{00000000-FFF7-47E8-9F08-D69EEAD34238}"/>
            </c:ext>
          </c:extLst>
        </c:ser>
        <c:dLbls>
          <c:showLegendKey val="0"/>
          <c:showVal val="0"/>
          <c:showCatName val="0"/>
          <c:showSerName val="0"/>
          <c:showPercent val="0"/>
          <c:showBubbleSize val="0"/>
        </c:dLbls>
        <c:gapWidth val="150"/>
        <c:axId val="1350462640"/>
        <c:axId val="1350442480"/>
      </c:barChart>
      <c:catAx>
        <c:axId val="1350462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42480"/>
        <c:crosses val="autoZero"/>
        <c:auto val="1"/>
        <c:lblAlgn val="ctr"/>
        <c:lblOffset val="100"/>
        <c:noMultiLvlLbl val="0"/>
      </c:catAx>
      <c:valAx>
        <c:axId val="13504424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62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Q46 Koopt</a:t>
            </a:r>
            <a:r>
              <a:rPr lang="en-US" baseline="0"/>
              <a:t> of gebruikt u wel eens een hoestdrank of een product tegen hoesten?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Blad1!$B$225</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Blad1!$M$224:$P$224</c:f>
              <c:strCache>
                <c:ptCount val="4"/>
                <c:pt idx="0">
                  <c:v>tot en met  35 jaar</c:v>
                </c:pt>
                <c:pt idx="1">
                  <c:v>36-55 jaar</c:v>
                </c:pt>
                <c:pt idx="2">
                  <c:v>56 jaar en ouder</c:v>
                </c:pt>
                <c:pt idx="3">
                  <c:v>Total</c:v>
                </c:pt>
              </c:strCache>
            </c:strRef>
          </c:cat>
          <c:val>
            <c:numRef>
              <c:f>Blad1!$M$225:$P$225</c:f>
              <c:numCache>
                <c:formatCode>0%</c:formatCode>
                <c:ptCount val="4"/>
                <c:pt idx="0">
                  <c:v>0.30174081237911027</c:v>
                </c:pt>
                <c:pt idx="1">
                  <c:v>0.34757281553398056</c:v>
                </c:pt>
                <c:pt idx="2">
                  <c:v>0.3807531380753138</c:v>
                </c:pt>
                <c:pt idx="3">
                  <c:v>0.34238410596026492</c:v>
                </c:pt>
              </c:numCache>
            </c:numRef>
          </c:val>
          <c:extLst>
            <c:ext xmlns:c16="http://schemas.microsoft.com/office/drawing/2014/chart" uri="{C3380CC4-5D6E-409C-BE32-E72D297353CC}">
              <c16:uniqueId val="{00000000-897E-442C-B92E-4CB2C62F5072}"/>
            </c:ext>
          </c:extLst>
        </c:ser>
        <c:dLbls>
          <c:showLegendKey val="0"/>
          <c:showVal val="0"/>
          <c:showCatName val="0"/>
          <c:showSerName val="0"/>
          <c:showPercent val="0"/>
          <c:showBubbleSize val="0"/>
        </c:dLbls>
        <c:gapWidth val="182"/>
        <c:axId val="1357197344"/>
        <c:axId val="1357173824"/>
      </c:barChart>
      <c:catAx>
        <c:axId val="135719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357173824"/>
        <c:crosses val="autoZero"/>
        <c:auto val="1"/>
        <c:lblAlgn val="ctr"/>
        <c:lblOffset val="100"/>
        <c:noMultiLvlLbl val="0"/>
      </c:catAx>
      <c:valAx>
        <c:axId val="1357173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719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Q50 Hoeveel dagen mag je een slijmoplosser gebruiken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Blad1!$B$245</c:f>
              <c:strCache>
                <c:ptCount val="1"/>
                <c:pt idx="0">
                  <c:v>Aantal dagen</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Blad1!$H$244:$K$244</c:f>
              <c:strCache>
                <c:ptCount val="4"/>
                <c:pt idx="0">
                  <c:v>tot en met  35 jaar</c:v>
                </c:pt>
                <c:pt idx="1">
                  <c:v>36-55 jaar</c:v>
                </c:pt>
                <c:pt idx="2">
                  <c:v>56 jaar en ouder</c:v>
                </c:pt>
                <c:pt idx="3">
                  <c:v>Total</c:v>
                </c:pt>
              </c:strCache>
            </c:strRef>
          </c:cat>
          <c:val>
            <c:numRef>
              <c:f>Blad1!$H$245:$K$245</c:f>
              <c:numCache>
                <c:formatCode>0%</c:formatCode>
                <c:ptCount val="4"/>
                <c:pt idx="0">
                  <c:v>0.16546762589928057</c:v>
                </c:pt>
                <c:pt idx="1">
                  <c:v>0.29559748427672955</c:v>
                </c:pt>
                <c:pt idx="2">
                  <c:v>0.46354166666666669</c:v>
                </c:pt>
                <c:pt idx="3">
                  <c:v>0.32448979591836735</c:v>
                </c:pt>
              </c:numCache>
            </c:numRef>
          </c:val>
          <c:extLst>
            <c:ext xmlns:c16="http://schemas.microsoft.com/office/drawing/2014/chart" uri="{C3380CC4-5D6E-409C-BE32-E72D297353CC}">
              <c16:uniqueId val="{00000000-087C-46C5-80E9-13FC5C4DCEDE}"/>
            </c:ext>
          </c:extLst>
        </c:ser>
        <c:ser>
          <c:idx val="1"/>
          <c:order val="1"/>
          <c:tx>
            <c:strRef>
              <c:f>Blad1!$B$246</c:f>
              <c:strCache>
                <c:ptCount val="1"/>
                <c:pt idx="0">
                  <c:v>Geen idee</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Blad1!$H$244:$K$244</c:f>
              <c:strCache>
                <c:ptCount val="4"/>
                <c:pt idx="0">
                  <c:v>tot en met  35 jaar</c:v>
                </c:pt>
                <c:pt idx="1">
                  <c:v>36-55 jaar</c:v>
                </c:pt>
                <c:pt idx="2">
                  <c:v>56 jaar en ouder</c:v>
                </c:pt>
                <c:pt idx="3">
                  <c:v>Total</c:v>
                </c:pt>
              </c:strCache>
            </c:strRef>
          </c:cat>
          <c:val>
            <c:numRef>
              <c:f>Blad1!$H$246:$K$246</c:f>
              <c:numCache>
                <c:formatCode>0%</c:formatCode>
                <c:ptCount val="4"/>
                <c:pt idx="0">
                  <c:v>0.83453237410071945</c:v>
                </c:pt>
                <c:pt idx="1">
                  <c:v>0.70440251572327039</c:v>
                </c:pt>
                <c:pt idx="2">
                  <c:v>0.53645833333333337</c:v>
                </c:pt>
                <c:pt idx="3">
                  <c:v>0.67551020408163265</c:v>
                </c:pt>
              </c:numCache>
            </c:numRef>
          </c:val>
          <c:extLst>
            <c:ext xmlns:c16="http://schemas.microsoft.com/office/drawing/2014/chart" uri="{C3380CC4-5D6E-409C-BE32-E72D297353CC}">
              <c16:uniqueId val="{00000001-087C-46C5-80E9-13FC5C4DCEDE}"/>
            </c:ext>
          </c:extLst>
        </c:ser>
        <c:dLbls>
          <c:showLegendKey val="0"/>
          <c:showVal val="0"/>
          <c:showCatName val="0"/>
          <c:showSerName val="0"/>
          <c:showPercent val="0"/>
          <c:showBubbleSize val="0"/>
        </c:dLbls>
        <c:gapWidth val="150"/>
        <c:overlap val="100"/>
        <c:axId val="1148433520"/>
        <c:axId val="1148424400"/>
      </c:barChart>
      <c:catAx>
        <c:axId val="114843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24400"/>
        <c:crosses val="autoZero"/>
        <c:auto val="1"/>
        <c:lblAlgn val="ctr"/>
        <c:lblOffset val="100"/>
        <c:noMultiLvlLbl val="0"/>
      </c:catAx>
      <c:valAx>
        <c:axId val="1148424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3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Q51</a:t>
            </a:r>
            <a:r>
              <a:rPr lang="nl-NL" baseline="0"/>
              <a:t> Hoe vaak op een dag mag je een product tegen kriebelhoest gebruiken? </a:t>
            </a:r>
          </a:p>
          <a:p>
            <a:pPr>
              <a:defRPr/>
            </a:pP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Blad1!$B$252</c:f>
              <c:strCache>
                <c:ptCount val="1"/>
                <c:pt idx="0">
                  <c:v>Geen idee</c:v>
                </c:pt>
              </c:strCache>
            </c:strRef>
          </c:tx>
          <c:spPr>
            <a:solidFill>
              <a:srgbClr val="F79646">
                <a:lumMod val="75000"/>
              </a:srgbClr>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Blad1!$H$249:$K$249</c:f>
              <c:strCache>
                <c:ptCount val="4"/>
                <c:pt idx="0">
                  <c:v>tot en met  35 jaar</c:v>
                </c:pt>
                <c:pt idx="1">
                  <c:v>36-55 jaar</c:v>
                </c:pt>
                <c:pt idx="2">
                  <c:v>56 jaar en ouder</c:v>
                </c:pt>
                <c:pt idx="3">
                  <c:v>Total</c:v>
                </c:pt>
              </c:strCache>
            </c:strRef>
          </c:cat>
          <c:val>
            <c:numRef>
              <c:f>Blad1!$H$252:$K$252</c:f>
              <c:numCache>
                <c:formatCode>0%</c:formatCode>
                <c:ptCount val="4"/>
                <c:pt idx="0">
                  <c:v>0.76978417266187049</c:v>
                </c:pt>
                <c:pt idx="1">
                  <c:v>0.660377358490566</c:v>
                </c:pt>
                <c:pt idx="2">
                  <c:v>0.49479166666666669</c:v>
                </c:pt>
                <c:pt idx="3">
                  <c:v>0.62653061224489792</c:v>
                </c:pt>
              </c:numCache>
            </c:numRef>
          </c:val>
          <c:extLst>
            <c:ext xmlns:c16="http://schemas.microsoft.com/office/drawing/2014/chart" uri="{C3380CC4-5D6E-409C-BE32-E72D297353CC}">
              <c16:uniqueId val="{00000000-E712-46DF-8ED7-21B3D4A7A94B}"/>
            </c:ext>
          </c:extLst>
        </c:ser>
        <c:ser>
          <c:idx val="1"/>
          <c:order val="1"/>
          <c:tx>
            <c:strRef>
              <c:f>Blad1!$B$253</c:f>
              <c:strCache>
                <c:ptCount val="1"/>
                <c:pt idx="0">
                  <c:v>Max 4 keer per dag</c:v>
                </c:pt>
              </c:strCache>
            </c:strRef>
          </c:tx>
          <c:spPr>
            <a:solidFill>
              <a:srgbClr val="4F81BD">
                <a:lumMod val="75000"/>
              </a:srgb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Blad1!$H$249:$K$249</c:f>
              <c:strCache>
                <c:ptCount val="4"/>
                <c:pt idx="0">
                  <c:v>tot en met  35 jaar</c:v>
                </c:pt>
                <c:pt idx="1">
                  <c:v>36-55 jaar</c:v>
                </c:pt>
                <c:pt idx="2">
                  <c:v>56 jaar en ouder</c:v>
                </c:pt>
                <c:pt idx="3">
                  <c:v>Total</c:v>
                </c:pt>
              </c:strCache>
            </c:strRef>
          </c:cat>
          <c:val>
            <c:numRef>
              <c:f>Blad1!$H$253:$K$253</c:f>
              <c:numCache>
                <c:formatCode>0%</c:formatCode>
                <c:ptCount val="4"/>
                <c:pt idx="0">
                  <c:v>0.17266187050359713</c:v>
                </c:pt>
                <c:pt idx="1">
                  <c:v>0.28930817610062892</c:v>
                </c:pt>
                <c:pt idx="2">
                  <c:v>0.41666666666666669</c:v>
                </c:pt>
                <c:pt idx="3">
                  <c:v>0.30612244897959184</c:v>
                </c:pt>
              </c:numCache>
            </c:numRef>
          </c:val>
          <c:extLst>
            <c:ext xmlns:c16="http://schemas.microsoft.com/office/drawing/2014/chart" uri="{C3380CC4-5D6E-409C-BE32-E72D297353CC}">
              <c16:uniqueId val="{00000001-E712-46DF-8ED7-21B3D4A7A94B}"/>
            </c:ext>
          </c:extLst>
        </c:ser>
        <c:ser>
          <c:idx val="2"/>
          <c:order val="2"/>
          <c:tx>
            <c:strRef>
              <c:f>Blad1!$B$254</c:f>
              <c:strCache>
                <c:ptCount val="1"/>
                <c:pt idx="0">
                  <c:v>Meer</c:v>
                </c:pt>
              </c:strCache>
            </c:strRef>
          </c:tx>
          <c:spPr>
            <a:solidFill>
              <a:srgbClr val="C00000"/>
            </a:solidFill>
            <a:ln>
              <a:noFill/>
            </a:ln>
            <a:effectLst/>
          </c:spPr>
          <c:invertIfNegative val="0"/>
          <c:dLbls>
            <c:spPr>
              <a:solidFill>
                <a:sysClr val="window" lastClr="FFFFFF"/>
              </a:solidFill>
              <a:ln w="19050" cap="flat" cmpd="sng" algn="ctr">
                <a:solidFill>
                  <a:srgbClr val="C0504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Blad1!$H$249:$K$249</c:f>
              <c:strCache>
                <c:ptCount val="4"/>
                <c:pt idx="0">
                  <c:v>tot en met  35 jaar</c:v>
                </c:pt>
                <c:pt idx="1">
                  <c:v>36-55 jaar</c:v>
                </c:pt>
                <c:pt idx="2">
                  <c:v>56 jaar en ouder</c:v>
                </c:pt>
                <c:pt idx="3">
                  <c:v>Total</c:v>
                </c:pt>
              </c:strCache>
            </c:strRef>
          </c:cat>
          <c:val>
            <c:numRef>
              <c:f>Blad1!$H$254:$K$254</c:f>
              <c:numCache>
                <c:formatCode>0%</c:formatCode>
                <c:ptCount val="4"/>
                <c:pt idx="0">
                  <c:v>5.7553956834532377E-2</c:v>
                </c:pt>
                <c:pt idx="1">
                  <c:v>5.0314465408805034E-2</c:v>
                </c:pt>
                <c:pt idx="2">
                  <c:v>8.8541666666666671E-2</c:v>
                </c:pt>
                <c:pt idx="3">
                  <c:v>6.7346938775510207E-2</c:v>
                </c:pt>
              </c:numCache>
            </c:numRef>
          </c:val>
          <c:extLst>
            <c:ext xmlns:c16="http://schemas.microsoft.com/office/drawing/2014/chart" uri="{C3380CC4-5D6E-409C-BE32-E72D297353CC}">
              <c16:uniqueId val="{00000002-E712-46DF-8ED7-21B3D4A7A94B}"/>
            </c:ext>
          </c:extLst>
        </c:ser>
        <c:dLbls>
          <c:showLegendKey val="0"/>
          <c:showVal val="0"/>
          <c:showCatName val="0"/>
          <c:showSerName val="0"/>
          <c:showPercent val="0"/>
          <c:showBubbleSize val="0"/>
        </c:dLbls>
        <c:gapWidth val="219"/>
        <c:overlap val="100"/>
        <c:axId val="1148438320"/>
        <c:axId val="1148438800"/>
      </c:barChart>
      <c:catAx>
        <c:axId val="114843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148438800"/>
        <c:crosses val="autoZero"/>
        <c:auto val="1"/>
        <c:lblAlgn val="ctr"/>
        <c:lblOffset val="100"/>
        <c:noMultiLvlLbl val="0"/>
      </c:catAx>
      <c:valAx>
        <c:axId val="1148438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3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Q54 Kunt u zich herinneren bij welke professional u een dergelijk advies hebt gekregen?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Blad1!$H$259</c:f>
              <c:strCache>
                <c:ptCount val="1"/>
                <c:pt idx="0">
                  <c:v>tot en met  35 jaar</c:v>
                </c:pt>
              </c:strCache>
            </c:strRef>
          </c:tx>
          <c:spPr>
            <a:solidFill>
              <a:schemeClr val="accent1"/>
            </a:solidFill>
            <a:ln>
              <a:noFill/>
            </a:ln>
            <a:effectLst/>
          </c:spPr>
          <c:invertIfNegative val="0"/>
          <c:cat>
            <c:strRef>
              <c:f>Blad1!$B$260:$B$263</c:f>
              <c:strCache>
                <c:ptCount val="4"/>
                <c:pt idx="0">
                  <c:v>Gediplomeerd drogist</c:v>
                </c:pt>
                <c:pt idx="1">
                  <c:v>Apotheker</c:v>
                </c:pt>
                <c:pt idx="2">
                  <c:v>Huisarts</c:v>
                </c:pt>
                <c:pt idx="3">
                  <c:v>Anders (geef nadere toelichting)</c:v>
                </c:pt>
              </c:strCache>
            </c:strRef>
          </c:cat>
          <c:val>
            <c:numRef>
              <c:f>Blad1!$H$260:$H$263</c:f>
              <c:numCache>
                <c:formatCode>0%</c:formatCode>
                <c:ptCount val="4"/>
                <c:pt idx="0">
                  <c:v>0.37956204379562042</c:v>
                </c:pt>
                <c:pt idx="1">
                  <c:v>0.37226277372262773</c:v>
                </c:pt>
                <c:pt idx="2">
                  <c:v>0.20437956204379562</c:v>
                </c:pt>
                <c:pt idx="3">
                  <c:v>4.3795620437956206E-2</c:v>
                </c:pt>
              </c:numCache>
            </c:numRef>
          </c:val>
          <c:extLst>
            <c:ext xmlns:c16="http://schemas.microsoft.com/office/drawing/2014/chart" uri="{C3380CC4-5D6E-409C-BE32-E72D297353CC}">
              <c16:uniqueId val="{00000000-17C5-4B71-8238-99B351C711B1}"/>
            </c:ext>
          </c:extLst>
        </c:ser>
        <c:ser>
          <c:idx val="1"/>
          <c:order val="1"/>
          <c:tx>
            <c:strRef>
              <c:f>Blad1!$I$259</c:f>
              <c:strCache>
                <c:ptCount val="1"/>
                <c:pt idx="0">
                  <c:v>36-55 jaar</c:v>
                </c:pt>
              </c:strCache>
            </c:strRef>
          </c:tx>
          <c:spPr>
            <a:solidFill>
              <a:schemeClr val="accent2"/>
            </a:solidFill>
            <a:ln>
              <a:noFill/>
            </a:ln>
            <a:effectLst/>
          </c:spPr>
          <c:invertIfNegative val="0"/>
          <c:cat>
            <c:strRef>
              <c:f>Blad1!$B$260:$B$263</c:f>
              <c:strCache>
                <c:ptCount val="4"/>
                <c:pt idx="0">
                  <c:v>Gediplomeerd drogist</c:v>
                </c:pt>
                <c:pt idx="1">
                  <c:v>Apotheker</c:v>
                </c:pt>
                <c:pt idx="2">
                  <c:v>Huisarts</c:v>
                </c:pt>
                <c:pt idx="3">
                  <c:v>Anders (geef nadere toelichting)</c:v>
                </c:pt>
              </c:strCache>
            </c:strRef>
          </c:cat>
          <c:val>
            <c:numRef>
              <c:f>Blad1!$I$260:$I$263</c:f>
              <c:numCache>
                <c:formatCode>0%</c:formatCode>
                <c:ptCount val="4"/>
                <c:pt idx="0">
                  <c:v>0.48407643312101911</c:v>
                </c:pt>
                <c:pt idx="1">
                  <c:v>0.26114649681528662</c:v>
                </c:pt>
                <c:pt idx="2">
                  <c:v>0.1464968152866242</c:v>
                </c:pt>
                <c:pt idx="3">
                  <c:v>0.10828025477707007</c:v>
                </c:pt>
              </c:numCache>
            </c:numRef>
          </c:val>
          <c:extLst>
            <c:ext xmlns:c16="http://schemas.microsoft.com/office/drawing/2014/chart" uri="{C3380CC4-5D6E-409C-BE32-E72D297353CC}">
              <c16:uniqueId val="{00000001-17C5-4B71-8238-99B351C711B1}"/>
            </c:ext>
          </c:extLst>
        </c:ser>
        <c:ser>
          <c:idx val="2"/>
          <c:order val="2"/>
          <c:tx>
            <c:strRef>
              <c:f>Blad1!$J$259</c:f>
              <c:strCache>
                <c:ptCount val="1"/>
                <c:pt idx="0">
                  <c:v>56 jaar en ouder</c:v>
                </c:pt>
              </c:strCache>
            </c:strRef>
          </c:tx>
          <c:spPr>
            <a:solidFill>
              <a:schemeClr val="accent3"/>
            </a:solidFill>
            <a:ln>
              <a:noFill/>
            </a:ln>
            <a:effectLst/>
          </c:spPr>
          <c:invertIfNegative val="0"/>
          <c:cat>
            <c:strRef>
              <c:f>Blad1!$B$260:$B$263</c:f>
              <c:strCache>
                <c:ptCount val="4"/>
                <c:pt idx="0">
                  <c:v>Gediplomeerd drogist</c:v>
                </c:pt>
                <c:pt idx="1">
                  <c:v>Apotheker</c:v>
                </c:pt>
                <c:pt idx="2">
                  <c:v>Huisarts</c:v>
                </c:pt>
                <c:pt idx="3">
                  <c:v>Anders (geef nadere toelichting)</c:v>
                </c:pt>
              </c:strCache>
            </c:strRef>
          </c:cat>
          <c:val>
            <c:numRef>
              <c:f>Blad1!$J$260:$J$263</c:f>
              <c:numCache>
                <c:formatCode>0%</c:formatCode>
                <c:ptCount val="4"/>
                <c:pt idx="0">
                  <c:v>0.55555555555555558</c:v>
                </c:pt>
                <c:pt idx="1">
                  <c:v>0.25925925925925924</c:v>
                </c:pt>
                <c:pt idx="2">
                  <c:v>6.8783068783068779E-2</c:v>
                </c:pt>
                <c:pt idx="3">
                  <c:v>0.1164021164021164</c:v>
                </c:pt>
              </c:numCache>
            </c:numRef>
          </c:val>
          <c:extLst>
            <c:ext xmlns:c16="http://schemas.microsoft.com/office/drawing/2014/chart" uri="{C3380CC4-5D6E-409C-BE32-E72D297353CC}">
              <c16:uniqueId val="{00000002-17C5-4B71-8238-99B351C711B1}"/>
            </c:ext>
          </c:extLst>
        </c:ser>
        <c:ser>
          <c:idx val="3"/>
          <c:order val="3"/>
          <c:tx>
            <c:strRef>
              <c:f>Blad1!$K$259</c:f>
              <c:strCache>
                <c:ptCount val="1"/>
                <c:pt idx="0">
                  <c:v>Total</c:v>
                </c:pt>
              </c:strCache>
            </c:strRef>
          </c:tx>
          <c:spPr>
            <a:solidFill>
              <a:schemeClr val="accent4"/>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Blad1!$B$260:$B$263</c:f>
              <c:strCache>
                <c:ptCount val="4"/>
                <c:pt idx="0">
                  <c:v>Gediplomeerd drogist</c:v>
                </c:pt>
                <c:pt idx="1">
                  <c:v>Apotheker</c:v>
                </c:pt>
                <c:pt idx="2">
                  <c:v>Huisarts</c:v>
                </c:pt>
                <c:pt idx="3">
                  <c:v>Anders (geef nadere toelichting)</c:v>
                </c:pt>
              </c:strCache>
            </c:strRef>
          </c:cat>
          <c:val>
            <c:numRef>
              <c:f>Blad1!$K$260:$K$263</c:f>
              <c:numCache>
                <c:formatCode>0%</c:formatCode>
                <c:ptCount val="4"/>
                <c:pt idx="0">
                  <c:v>0.48240165631469978</c:v>
                </c:pt>
                <c:pt idx="1">
                  <c:v>0.29192546583850931</c:v>
                </c:pt>
                <c:pt idx="2">
                  <c:v>0.13250517598343686</c:v>
                </c:pt>
                <c:pt idx="3">
                  <c:v>9.3167701863354033E-2</c:v>
                </c:pt>
              </c:numCache>
            </c:numRef>
          </c:val>
          <c:extLst>
            <c:ext xmlns:c16="http://schemas.microsoft.com/office/drawing/2014/chart" uri="{C3380CC4-5D6E-409C-BE32-E72D297353CC}">
              <c16:uniqueId val="{00000003-17C5-4B71-8238-99B351C711B1}"/>
            </c:ext>
          </c:extLst>
        </c:ser>
        <c:dLbls>
          <c:showLegendKey val="0"/>
          <c:showVal val="0"/>
          <c:showCatName val="0"/>
          <c:showSerName val="0"/>
          <c:showPercent val="0"/>
          <c:showBubbleSize val="0"/>
        </c:dLbls>
        <c:gapWidth val="182"/>
        <c:axId val="1468445632"/>
        <c:axId val="1468435072"/>
      </c:barChart>
      <c:catAx>
        <c:axId val="146844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35072"/>
        <c:crosses val="autoZero"/>
        <c:auto val="1"/>
        <c:lblAlgn val="ctr"/>
        <c:lblOffset val="100"/>
        <c:noMultiLvlLbl val="0"/>
      </c:catAx>
      <c:valAx>
        <c:axId val="1468435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4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Q55 aankoopkanalen laatste</a:t>
            </a:r>
            <a:r>
              <a:rPr lang="nl-NL" baseline="0"/>
              <a:t> 12 maanden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Blad1!$H$259</c:f>
              <c:strCache>
                <c:ptCount val="1"/>
                <c:pt idx="0">
                  <c:v>tot en met  35 jaar</c:v>
                </c:pt>
              </c:strCache>
            </c:strRef>
          </c:tx>
          <c:spPr>
            <a:solidFill>
              <a:schemeClr val="accent1"/>
            </a:solidFill>
            <a:ln>
              <a:noFill/>
            </a:ln>
            <a:effectLst/>
          </c:spPr>
          <c:invertIfNegative val="0"/>
          <c:cat>
            <c:strRef>
              <c:f>Blad1!$B$268:$B$273</c:f>
              <c:strCache>
                <c:ptCount val="6"/>
                <c:pt idx="0">
                  <c:v>Q55 Drogist</c:v>
                </c:pt>
                <c:pt idx="1">
                  <c:v>Q55 Supermarkt</c:v>
                </c:pt>
                <c:pt idx="2">
                  <c:v>Q55 Online</c:v>
                </c:pt>
                <c:pt idx="3">
                  <c:v>Q55 Apotheek</c:v>
                </c:pt>
                <c:pt idx="4">
                  <c:v>Q55 Warenhuis</c:v>
                </c:pt>
                <c:pt idx="5">
                  <c:v>Q55 Natuurwinkel</c:v>
                </c:pt>
              </c:strCache>
            </c:strRef>
          </c:cat>
          <c:val>
            <c:numRef>
              <c:f>Blad1!$H$268:$H$273</c:f>
              <c:numCache>
                <c:formatCode>0%</c:formatCode>
                <c:ptCount val="6"/>
                <c:pt idx="0">
                  <c:v>0.6462585034013606</c:v>
                </c:pt>
                <c:pt idx="1">
                  <c:v>0.42517006802721086</c:v>
                </c:pt>
                <c:pt idx="2">
                  <c:v>0.43537414965986393</c:v>
                </c:pt>
                <c:pt idx="3">
                  <c:v>0.15646258503401361</c:v>
                </c:pt>
                <c:pt idx="4">
                  <c:v>0.19387755102040816</c:v>
                </c:pt>
                <c:pt idx="5">
                  <c:v>0.11564625850340136</c:v>
                </c:pt>
              </c:numCache>
            </c:numRef>
          </c:val>
          <c:extLst>
            <c:ext xmlns:c16="http://schemas.microsoft.com/office/drawing/2014/chart" uri="{C3380CC4-5D6E-409C-BE32-E72D297353CC}">
              <c16:uniqueId val="{00000000-5386-453A-A5D1-29F807196C15}"/>
            </c:ext>
          </c:extLst>
        </c:ser>
        <c:ser>
          <c:idx val="1"/>
          <c:order val="1"/>
          <c:tx>
            <c:strRef>
              <c:f>Blad1!$I$259</c:f>
              <c:strCache>
                <c:ptCount val="1"/>
                <c:pt idx="0">
                  <c:v>36-55 jaar</c:v>
                </c:pt>
              </c:strCache>
            </c:strRef>
          </c:tx>
          <c:spPr>
            <a:solidFill>
              <a:schemeClr val="accent2"/>
            </a:solidFill>
            <a:ln>
              <a:noFill/>
            </a:ln>
            <a:effectLst/>
          </c:spPr>
          <c:invertIfNegative val="0"/>
          <c:cat>
            <c:strRef>
              <c:f>Blad1!$B$268:$B$273</c:f>
              <c:strCache>
                <c:ptCount val="6"/>
                <c:pt idx="0">
                  <c:v>Q55 Drogist</c:v>
                </c:pt>
                <c:pt idx="1">
                  <c:v>Q55 Supermarkt</c:v>
                </c:pt>
                <c:pt idx="2">
                  <c:v>Q55 Online</c:v>
                </c:pt>
                <c:pt idx="3">
                  <c:v>Q55 Apotheek</c:v>
                </c:pt>
                <c:pt idx="4">
                  <c:v>Q55 Warenhuis</c:v>
                </c:pt>
                <c:pt idx="5">
                  <c:v>Q55 Natuurwinkel</c:v>
                </c:pt>
              </c:strCache>
            </c:strRef>
          </c:cat>
          <c:val>
            <c:numRef>
              <c:f>Blad1!$I$268:$I$273</c:f>
              <c:numCache>
                <c:formatCode>0%</c:formatCode>
                <c:ptCount val="6"/>
                <c:pt idx="0">
                  <c:v>0.78770949720670391</c:v>
                </c:pt>
                <c:pt idx="1">
                  <c:v>0.26256983240223464</c:v>
                </c:pt>
                <c:pt idx="2">
                  <c:v>0.24301675977653631</c:v>
                </c:pt>
                <c:pt idx="3">
                  <c:v>8.6592178770949726E-2</c:v>
                </c:pt>
                <c:pt idx="4">
                  <c:v>8.9385474860335198E-2</c:v>
                </c:pt>
                <c:pt idx="5">
                  <c:v>6.7039106145251395E-2</c:v>
                </c:pt>
              </c:numCache>
            </c:numRef>
          </c:val>
          <c:extLst>
            <c:ext xmlns:c16="http://schemas.microsoft.com/office/drawing/2014/chart" uri="{C3380CC4-5D6E-409C-BE32-E72D297353CC}">
              <c16:uniqueId val="{00000001-5386-453A-A5D1-29F807196C15}"/>
            </c:ext>
          </c:extLst>
        </c:ser>
        <c:ser>
          <c:idx val="2"/>
          <c:order val="2"/>
          <c:tx>
            <c:strRef>
              <c:f>Blad1!$J$259</c:f>
              <c:strCache>
                <c:ptCount val="1"/>
                <c:pt idx="0">
                  <c:v>56 jaar en ouder</c:v>
                </c:pt>
              </c:strCache>
            </c:strRef>
          </c:tx>
          <c:spPr>
            <a:solidFill>
              <a:schemeClr val="accent3"/>
            </a:solidFill>
            <a:ln>
              <a:noFill/>
            </a:ln>
            <a:effectLst/>
          </c:spPr>
          <c:invertIfNegative val="0"/>
          <c:cat>
            <c:strRef>
              <c:f>Blad1!$B$268:$B$273</c:f>
              <c:strCache>
                <c:ptCount val="6"/>
                <c:pt idx="0">
                  <c:v>Q55 Drogist</c:v>
                </c:pt>
                <c:pt idx="1">
                  <c:v>Q55 Supermarkt</c:v>
                </c:pt>
                <c:pt idx="2">
                  <c:v>Q55 Online</c:v>
                </c:pt>
                <c:pt idx="3">
                  <c:v>Q55 Apotheek</c:v>
                </c:pt>
                <c:pt idx="4">
                  <c:v>Q55 Warenhuis</c:v>
                </c:pt>
                <c:pt idx="5">
                  <c:v>Q55 Natuurwinkel</c:v>
                </c:pt>
              </c:strCache>
            </c:strRef>
          </c:cat>
          <c:val>
            <c:numRef>
              <c:f>Blad1!$J$268:$J$273</c:f>
              <c:numCache>
                <c:formatCode>0%</c:formatCode>
                <c:ptCount val="6"/>
                <c:pt idx="0">
                  <c:v>0.83631713554987208</c:v>
                </c:pt>
                <c:pt idx="1">
                  <c:v>0.26598465473145783</c:v>
                </c:pt>
                <c:pt idx="2">
                  <c:v>0.20204603580562661</c:v>
                </c:pt>
                <c:pt idx="3">
                  <c:v>0.11253196930946291</c:v>
                </c:pt>
                <c:pt idx="4">
                  <c:v>4.6035805626598467E-2</c:v>
                </c:pt>
                <c:pt idx="5">
                  <c:v>6.1381074168797956E-2</c:v>
                </c:pt>
              </c:numCache>
            </c:numRef>
          </c:val>
          <c:extLst>
            <c:ext xmlns:c16="http://schemas.microsoft.com/office/drawing/2014/chart" uri="{C3380CC4-5D6E-409C-BE32-E72D297353CC}">
              <c16:uniqueId val="{00000002-5386-453A-A5D1-29F807196C15}"/>
            </c:ext>
          </c:extLst>
        </c:ser>
        <c:ser>
          <c:idx val="3"/>
          <c:order val="3"/>
          <c:tx>
            <c:strRef>
              <c:f>Blad1!$K$259</c:f>
              <c:strCache>
                <c:ptCount val="1"/>
                <c:pt idx="0">
                  <c:v>Total</c:v>
                </c:pt>
              </c:strCache>
            </c:strRef>
          </c:tx>
          <c:spPr>
            <a:solidFill>
              <a:schemeClr val="accent4"/>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Blad1!$B$268:$B$273</c:f>
              <c:strCache>
                <c:ptCount val="6"/>
                <c:pt idx="0">
                  <c:v>Q55 Drogist</c:v>
                </c:pt>
                <c:pt idx="1">
                  <c:v>Q55 Supermarkt</c:v>
                </c:pt>
                <c:pt idx="2">
                  <c:v>Q55 Online</c:v>
                </c:pt>
                <c:pt idx="3">
                  <c:v>Q55 Apotheek</c:v>
                </c:pt>
                <c:pt idx="4">
                  <c:v>Q55 Warenhuis</c:v>
                </c:pt>
                <c:pt idx="5">
                  <c:v>Q55 Natuurwinkel</c:v>
                </c:pt>
              </c:strCache>
            </c:strRef>
          </c:cat>
          <c:val>
            <c:numRef>
              <c:f>Blad1!$K$268:$K$273</c:f>
              <c:numCache>
                <c:formatCode>0%</c:formatCode>
                <c:ptCount val="6"/>
                <c:pt idx="0">
                  <c:v>0.76605944391179293</c:v>
                </c:pt>
                <c:pt idx="1">
                  <c:v>0.30968360498561842</c:v>
                </c:pt>
                <c:pt idx="2">
                  <c:v>0.28187919463087246</c:v>
                </c:pt>
                <c:pt idx="3">
                  <c:v>0.11601150527325024</c:v>
                </c:pt>
                <c:pt idx="4">
                  <c:v>0.10258868648130393</c:v>
                </c:pt>
                <c:pt idx="5">
                  <c:v>7.861936720997123E-2</c:v>
                </c:pt>
              </c:numCache>
            </c:numRef>
          </c:val>
          <c:extLst>
            <c:ext xmlns:c16="http://schemas.microsoft.com/office/drawing/2014/chart" uri="{C3380CC4-5D6E-409C-BE32-E72D297353CC}">
              <c16:uniqueId val="{00000003-5386-453A-A5D1-29F807196C15}"/>
            </c:ext>
          </c:extLst>
        </c:ser>
        <c:dLbls>
          <c:showLegendKey val="0"/>
          <c:showVal val="0"/>
          <c:showCatName val="0"/>
          <c:showSerName val="0"/>
          <c:showPercent val="0"/>
          <c:showBubbleSize val="0"/>
        </c:dLbls>
        <c:gapWidth val="219"/>
        <c:overlap val="-27"/>
        <c:axId val="1468467712"/>
        <c:axId val="1468479232"/>
      </c:barChart>
      <c:catAx>
        <c:axId val="146846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79232"/>
        <c:crosses val="autoZero"/>
        <c:auto val="1"/>
        <c:lblAlgn val="ctr"/>
        <c:lblOffset val="100"/>
        <c:noMultiLvlLbl val="0"/>
      </c:catAx>
      <c:valAx>
        <c:axId val="14684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6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Blad1!$H$259</c:f>
              <c:strCache>
                <c:ptCount val="1"/>
                <c:pt idx="0">
                  <c:v>tot en met  35 jaar</c:v>
                </c:pt>
              </c:strCache>
            </c:strRef>
          </c:tx>
          <c:spPr>
            <a:solidFill>
              <a:schemeClr val="accent1"/>
            </a:solidFill>
            <a:ln>
              <a:noFill/>
            </a:ln>
            <a:effectLst/>
          </c:spPr>
          <c:invertIfNegative val="0"/>
          <c:cat>
            <c:strRef>
              <c:f>Blad1!$B$275:$B$280</c:f>
              <c:strCache>
                <c:ptCount val="6"/>
                <c:pt idx="0">
                  <c:v>Drogist</c:v>
                </c:pt>
                <c:pt idx="1">
                  <c:v>Supermarkt</c:v>
                </c:pt>
                <c:pt idx="2">
                  <c:v>Online</c:v>
                </c:pt>
                <c:pt idx="3">
                  <c:v>Apotheek</c:v>
                </c:pt>
                <c:pt idx="4">
                  <c:v>Warenhuis</c:v>
                </c:pt>
                <c:pt idx="5">
                  <c:v>Natuurwinkel</c:v>
                </c:pt>
              </c:strCache>
            </c:strRef>
          </c:cat>
          <c:val>
            <c:numRef>
              <c:f>Blad1!$H$275:$H$280</c:f>
              <c:numCache>
                <c:formatCode>0%</c:formatCode>
                <c:ptCount val="6"/>
                <c:pt idx="0">
                  <c:v>0.51020408163265307</c:v>
                </c:pt>
                <c:pt idx="1">
                  <c:v>0.17346938775510204</c:v>
                </c:pt>
                <c:pt idx="2">
                  <c:v>0.1326530612244898</c:v>
                </c:pt>
                <c:pt idx="3">
                  <c:v>5.1020408163265307E-2</c:v>
                </c:pt>
                <c:pt idx="4">
                  <c:v>9.5238095238095233E-2</c:v>
                </c:pt>
                <c:pt idx="5">
                  <c:v>2.7210884353741496E-2</c:v>
                </c:pt>
              </c:numCache>
            </c:numRef>
          </c:val>
          <c:extLst>
            <c:ext xmlns:c16="http://schemas.microsoft.com/office/drawing/2014/chart" uri="{C3380CC4-5D6E-409C-BE32-E72D297353CC}">
              <c16:uniqueId val="{00000000-C8C3-473C-B729-C77EAD058DEF}"/>
            </c:ext>
          </c:extLst>
        </c:ser>
        <c:ser>
          <c:idx val="1"/>
          <c:order val="1"/>
          <c:tx>
            <c:strRef>
              <c:f>Blad1!$I$259</c:f>
              <c:strCache>
                <c:ptCount val="1"/>
                <c:pt idx="0">
                  <c:v>36-55 jaar</c:v>
                </c:pt>
              </c:strCache>
            </c:strRef>
          </c:tx>
          <c:spPr>
            <a:solidFill>
              <a:schemeClr val="accent2"/>
            </a:solidFill>
            <a:ln>
              <a:noFill/>
            </a:ln>
            <a:effectLst/>
          </c:spPr>
          <c:invertIfNegative val="0"/>
          <c:cat>
            <c:strRef>
              <c:f>Blad1!$B$275:$B$280</c:f>
              <c:strCache>
                <c:ptCount val="6"/>
                <c:pt idx="0">
                  <c:v>Drogist</c:v>
                </c:pt>
                <c:pt idx="1">
                  <c:v>Supermarkt</c:v>
                </c:pt>
                <c:pt idx="2">
                  <c:v>Online</c:v>
                </c:pt>
                <c:pt idx="3">
                  <c:v>Apotheek</c:v>
                </c:pt>
                <c:pt idx="4">
                  <c:v>Warenhuis</c:v>
                </c:pt>
                <c:pt idx="5">
                  <c:v>Natuurwinkel</c:v>
                </c:pt>
              </c:strCache>
            </c:strRef>
          </c:cat>
          <c:val>
            <c:numRef>
              <c:f>Blad1!$I$275:$I$280</c:f>
              <c:numCache>
                <c:formatCode>0%</c:formatCode>
                <c:ptCount val="6"/>
                <c:pt idx="0">
                  <c:v>0.67877094972067042</c:v>
                </c:pt>
                <c:pt idx="1">
                  <c:v>9.7765363128491614E-2</c:v>
                </c:pt>
                <c:pt idx="2">
                  <c:v>0.11173184357541899</c:v>
                </c:pt>
                <c:pt idx="3">
                  <c:v>3.0726256983240222E-2</c:v>
                </c:pt>
                <c:pt idx="4">
                  <c:v>2.5139664804469275E-2</c:v>
                </c:pt>
                <c:pt idx="5">
                  <c:v>8.3798882681564244E-3</c:v>
                </c:pt>
              </c:numCache>
            </c:numRef>
          </c:val>
          <c:extLst>
            <c:ext xmlns:c16="http://schemas.microsoft.com/office/drawing/2014/chart" uri="{C3380CC4-5D6E-409C-BE32-E72D297353CC}">
              <c16:uniqueId val="{00000001-C8C3-473C-B729-C77EAD058DEF}"/>
            </c:ext>
          </c:extLst>
        </c:ser>
        <c:ser>
          <c:idx val="2"/>
          <c:order val="2"/>
          <c:tx>
            <c:strRef>
              <c:f>Blad1!$J$259</c:f>
              <c:strCache>
                <c:ptCount val="1"/>
                <c:pt idx="0">
                  <c:v>56 jaar en ouder</c:v>
                </c:pt>
              </c:strCache>
            </c:strRef>
          </c:tx>
          <c:spPr>
            <a:solidFill>
              <a:schemeClr val="accent3"/>
            </a:solidFill>
            <a:ln>
              <a:noFill/>
            </a:ln>
            <a:effectLst/>
          </c:spPr>
          <c:invertIfNegative val="0"/>
          <c:cat>
            <c:strRef>
              <c:f>Blad1!$B$275:$B$280</c:f>
              <c:strCache>
                <c:ptCount val="6"/>
                <c:pt idx="0">
                  <c:v>Drogist</c:v>
                </c:pt>
                <c:pt idx="1">
                  <c:v>Supermarkt</c:v>
                </c:pt>
                <c:pt idx="2">
                  <c:v>Online</c:v>
                </c:pt>
                <c:pt idx="3">
                  <c:v>Apotheek</c:v>
                </c:pt>
                <c:pt idx="4">
                  <c:v>Warenhuis</c:v>
                </c:pt>
                <c:pt idx="5">
                  <c:v>Natuurwinkel</c:v>
                </c:pt>
              </c:strCache>
            </c:strRef>
          </c:cat>
          <c:val>
            <c:numRef>
              <c:f>Blad1!$J$275:$J$280</c:f>
              <c:numCache>
                <c:formatCode>0%</c:formatCode>
                <c:ptCount val="6"/>
                <c:pt idx="0">
                  <c:v>0.73657289002557547</c:v>
                </c:pt>
                <c:pt idx="1">
                  <c:v>8.9514066496163683E-2</c:v>
                </c:pt>
                <c:pt idx="2">
                  <c:v>6.6496163682864456E-2</c:v>
                </c:pt>
                <c:pt idx="3">
                  <c:v>4.6035805626598467E-2</c:v>
                </c:pt>
                <c:pt idx="4">
                  <c:v>2.5575447570332483E-3</c:v>
                </c:pt>
                <c:pt idx="5">
                  <c:v>1.5345268542199489E-2</c:v>
                </c:pt>
              </c:numCache>
            </c:numRef>
          </c:val>
          <c:extLst>
            <c:ext xmlns:c16="http://schemas.microsoft.com/office/drawing/2014/chart" uri="{C3380CC4-5D6E-409C-BE32-E72D297353CC}">
              <c16:uniqueId val="{00000002-C8C3-473C-B729-C77EAD058DEF}"/>
            </c:ext>
          </c:extLst>
        </c:ser>
        <c:ser>
          <c:idx val="3"/>
          <c:order val="3"/>
          <c:tx>
            <c:strRef>
              <c:f>Blad1!$K$259</c:f>
              <c:strCache>
                <c:ptCount val="1"/>
                <c:pt idx="0">
                  <c:v>Total</c:v>
                </c:pt>
              </c:strCache>
            </c:strRef>
          </c:tx>
          <c:spPr>
            <a:solidFill>
              <a:schemeClr val="accent4"/>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Blad1!$B$275:$B$280</c:f>
              <c:strCache>
                <c:ptCount val="6"/>
                <c:pt idx="0">
                  <c:v>Drogist</c:v>
                </c:pt>
                <c:pt idx="1">
                  <c:v>Supermarkt</c:v>
                </c:pt>
                <c:pt idx="2">
                  <c:v>Online</c:v>
                </c:pt>
                <c:pt idx="3">
                  <c:v>Apotheek</c:v>
                </c:pt>
                <c:pt idx="4">
                  <c:v>Warenhuis</c:v>
                </c:pt>
                <c:pt idx="5">
                  <c:v>Natuurwinkel</c:v>
                </c:pt>
              </c:strCache>
            </c:strRef>
          </c:cat>
          <c:val>
            <c:numRef>
              <c:f>Blad1!$K$275:$K$280</c:f>
              <c:numCache>
                <c:formatCode>0%</c:formatCode>
                <c:ptCount val="6"/>
                <c:pt idx="0">
                  <c:v>0.65292425695110257</c:v>
                </c:pt>
                <c:pt idx="1">
                  <c:v>0.11601150527325024</c:v>
                </c:pt>
                <c:pt idx="2">
                  <c:v>0.10067114093959731</c:v>
                </c:pt>
                <c:pt idx="3">
                  <c:v>4.218600191754554E-2</c:v>
                </c:pt>
                <c:pt idx="4">
                  <c:v>3.6433365292425697E-2</c:v>
                </c:pt>
                <c:pt idx="5">
                  <c:v>1.6299137104506232E-2</c:v>
                </c:pt>
              </c:numCache>
            </c:numRef>
          </c:val>
          <c:extLst>
            <c:ext xmlns:c16="http://schemas.microsoft.com/office/drawing/2014/chart" uri="{C3380CC4-5D6E-409C-BE32-E72D297353CC}">
              <c16:uniqueId val="{00000003-C8C3-473C-B729-C77EAD058DEF}"/>
            </c:ext>
          </c:extLst>
        </c:ser>
        <c:dLbls>
          <c:showLegendKey val="0"/>
          <c:showVal val="0"/>
          <c:showCatName val="0"/>
          <c:showSerName val="0"/>
          <c:showPercent val="0"/>
          <c:showBubbleSize val="0"/>
        </c:dLbls>
        <c:gapWidth val="219"/>
        <c:overlap val="-27"/>
        <c:axId val="1468478272"/>
        <c:axId val="1468475392"/>
      </c:barChart>
      <c:catAx>
        <c:axId val="146847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75392"/>
        <c:crosses val="autoZero"/>
        <c:auto val="1"/>
        <c:lblAlgn val="ctr"/>
        <c:lblOffset val="100"/>
        <c:noMultiLvlLbl val="0"/>
      </c:catAx>
      <c:valAx>
        <c:axId val="146847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7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Q57 Waardering op schaal 1-10 van voorkeurswinkel Q56</a:t>
            </a:r>
          </a:p>
          <a:p>
            <a:pPr>
              <a:defRPr/>
            </a:pP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Blad1!$C$291</c:f>
              <c:strCache>
                <c:ptCount val="1"/>
                <c:pt idx="0">
                  <c:v>tot en met  35 jaar</c:v>
                </c:pt>
              </c:strCache>
            </c:strRef>
          </c:tx>
          <c:spPr>
            <a:solidFill>
              <a:schemeClr val="accent1"/>
            </a:solidFill>
            <a:ln>
              <a:noFill/>
            </a:ln>
            <a:effectLst/>
          </c:spPr>
          <c:invertIfNegative val="0"/>
          <c:cat>
            <c:strRef>
              <c:f>Blad1!$B$292:$B$297</c:f>
              <c:strCache>
                <c:ptCount val="6"/>
                <c:pt idx="0">
                  <c:v>Drogist</c:v>
                </c:pt>
                <c:pt idx="1">
                  <c:v>Natuurwinkel</c:v>
                </c:pt>
                <c:pt idx="2">
                  <c:v>Online</c:v>
                </c:pt>
                <c:pt idx="3">
                  <c:v>Supermarkt</c:v>
                </c:pt>
                <c:pt idx="4">
                  <c:v>Warenhuis</c:v>
                </c:pt>
                <c:pt idx="5">
                  <c:v>Apotheek</c:v>
                </c:pt>
              </c:strCache>
            </c:strRef>
          </c:cat>
          <c:val>
            <c:numRef>
              <c:f>Blad1!$C$292:$C$297</c:f>
              <c:numCache>
                <c:formatCode>General</c:formatCode>
                <c:ptCount val="6"/>
                <c:pt idx="0">
                  <c:v>7.6</c:v>
                </c:pt>
                <c:pt idx="1">
                  <c:v>7</c:v>
                </c:pt>
                <c:pt idx="2">
                  <c:v>6.9</c:v>
                </c:pt>
                <c:pt idx="3">
                  <c:v>7.2</c:v>
                </c:pt>
                <c:pt idx="4">
                  <c:v>6.9</c:v>
                </c:pt>
                <c:pt idx="5">
                  <c:v>8.1</c:v>
                </c:pt>
              </c:numCache>
            </c:numRef>
          </c:val>
          <c:extLst>
            <c:ext xmlns:c16="http://schemas.microsoft.com/office/drawing/2014/chart" uri="{C3380CC4-5D6E-409C-BE32-E72D297353CC}">
              <c16:uniqueId val="{00000000-7F40-4DCB-9B1E-732CC2012F47}"/>
            </c:ext>
          </c:extLst>
        </c:ser>
        <c:ser>
          <c:idx val="1"/>
          <c:order val="1"/>
          <c:tx>
            <c:strRef>
              <c:f>Blad1!$D$291</c:f>
              <c:strCache>
                <c:ptCount val="1"/>
                <c:pt idx="0">
                  <c:v>36-55 jaar</c:v>
                </c:pt>
              </c:strCache>
            </c:strRef>
          </c:tx>
          <c:spPr>
            <a:solidFill>
              <a:schemeClr val="accent2"/>
            </a:solidFill>
            <a:ln>
              <a:noFill/>
            </a:ln>
            <a:effectLst/>
          </c:spPr>
          <c:invertIfNegative val="0"/>
          <c:cat>
            <c:strRef>
              <c:f>Blad1!$B$292:$B$297</c:f>
              <c:strCache>
                <c:ptCount val="6"/>
                <c:pt idx="0">
                  <c:v>Drogist</c:v>
                </c:pt>
                <c:pt idx="1">
                  <c:v>Natuurwinkel</c:v>
                </c:pt>
                <c:pt idx="2">
                  <c:v>Online</c:v>
                </c:pt>
                <c:pt idx="3">
                  <c:v>Supermarkt</c:v>
                </c:pt>
                <c:pt idx="4">
                  <c:v>Warenhuis</c:v>
                </c:pt>
                <c:pt idx="5">
                  <c:v>Apotheek</c:v>
                </c:pt>
              </c:strCache>
            </c:strRef>
          </c:cat>
          <c:val>
            <c:numRef>
              <c:f>Blad1!$D$292:$D$297</c:f>
              <c:numCache>
                <c:formatCode>General</c:formatCode>
                <c:ptCount val="6"/>
                <c:pt idx="0">
                  <c:v>7.9</c:v>
                </c:pt>
                <c:pt idx="1">
                  <c:v>8.3000000000000007</c:v>
                </c:pt>
                <c:pt idx="2">
                  <c:v>7.8</c:v>
                </c:pt>
                <c:pt idx="3">
                  <c:v>7.4</c:v>
                </c:pt>
                <c:pt idx="4">
                  <c:v>7.2</c:v>
                </c:pt>
                <c:pt idx="5">
                  <c:v>7.5</c:v>
                </c:pt>
              </c:numCache>
            </c:numRef>
          </c:val>
          <c:extLst>
            <c:ext xmlns:c16="http://schemas.microsoft.com/office/drawing/2014/chart" uri="{C3380CC4-5D6E-409C-BE32-E72D297353CC}">
              <c16:uniqueId val="{00000001-7F40-4DCB-9B1E-732CC2012F47}"/>
            </c:ext>
          </c:extLst>
        </c:ser>
        <c:ser>
          <c:idx val="2"/>
          <c:order val="2"/>
          <c:tx>
            <c:strRef>
              <c:f>Blad1!$E$291</c:f>
              <c:strCache>
                <c:ptCount val="1"/>
                <c:pt idx="0">
                  <c:v>56 jaar en ouder</c:v>
                </c:pt>
              </c:strCache>
            </c:strRef>
          </c:tx>
          <c:spPr>
            <a:solidFill>
              <a:schemeClr val="accent3"/>
            </a:solidFill>
            <a:ln>
              <a:noFill/>
            </a:ln>
            <a:effectLst/>
          </c:spPr>
          <c:invertIfNegative val="0"/>
          <c:cat>
            <c:strRef>
              <c:f>Blad1!$B$292:$B$297</c:f>
              <c:strCache>
                <c:ptCount val="6"/>
                <c:pt idx="0">
                  <c:v>Drogist</c:v>
                </c:pt>
                <c:pt idx="1">
                  <c:v>Natuurwinkel</c:v>
                </c:pt>
                <c:pt idx="2">
                  <c:v>Online</c:v>
                </c:pt>
                <c:pt idx="3">
                  <c:v>Supermarkt</c:v>
                </c:pt>
                <c:pt idx="4">
                  <c:v>Warenhuis</c:v>
                </c:pt>
                <c:pt idx="5">
                  <c:v>Apotheek</c:v>
                </c:pt>
              </c:strCache>
            </c:strRef>
          </c:cat>
          <c:val>
            <c:numRef>
              <c:f>Blad1!$E$292:$E$297</c:f>
              <c:numCache>
                <c:formatCode>General</c:formatCode>
                <c:ptCount val="6"/>
                <c:pt idx="0">
                  <c:v>8</c:v>
                </c:pt>
                <c:pt idx="1">
                  <c:v>7.8</c:v>
                </c:pt>
                <c:pt idx="2">
                  <c:v>8.4</c:v>
                </c:pt>
                <c:pt idx="3">
                  <c:v>8.3000000000000007</c:v>
                </c:pt>
                <c:pt idx="4">
                  <c:v>7</c:v>
                </c:pt>
                <c:pt idx="5">
                  <c:v>8.6999999999999993</c:v>
                </c:pt>
              </c:numCache>
            </c:numRef>
          </c:val>
          <c:extLst>
            <c:ext xmlns:c16="http://schemas.microsoft.com/office/drawing/2014/chart" uri="{C3380CC4-5D6E-409C-BE32-E72D297353CC}">
              <c16:uniqueId val="{00000002-7F40-4DCB-9B1E-732CC2012F47}"/>
            </c:ext>
          </c:extLst>
        </c:ser>
        <c:ser>
          <c:idx val="3"/>
          <c:order val="3"/>
          <c:tx>
            <c:strRef>
              <c:f>Blad1!$F$291</c:f>
              <c:strCache>
                <c:ptCount val="1"/>
                <c:pt idx="0">
                  <c:v>Total</c:v>
                </c:pt>
              </c:strCache>
            </c:strRef>
          </c:tx>
          <c:spPr>
            <a:solidFill>
              <a:schemeClr val="accent4"/>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Blad1!$B$292:$B$297</c:f>
              <c:strCache>
                <c:ptCount val="6"/>
                <c:pt idx="0">
                  <c:v>Drogist</c:v>
                </c:pt>
                <c:pt idx="1">
                  <c:v>Natuurwinkel</c:v>
                </c:pt>
                <c:pt idx="2">
                  <c:v>Online</c:v>
                </c:pt>
                <c:pt idx="3">
                  <c:v>Supermarkt</c:v>
                </c:pt>
                <c:pt idx="4">
                  <c:v>Warenhuis</c:v>
                </c:pt>
                <c:pt idx="5">
                  <c:v>Apotheek</c:v>
                </c:pt>
              </c:strCache>
            </c:strRef>
          </c:cat>
          <c:val>
            <c:numRef>
              <c:f>Blad1!$F$292:$F$297</c:f>
              <c:numCache>
                <c:formatCode>General</c:formatCode>
                <c:ptCount val="6"/>
                <c:pt idx="0">
                  <c:v>7.9</c:v>
                </c:pt>
                <c:pt idx="1">
                  <c:v>7.5</c:v>
                </c:pt>
                <c:pt idx="2">
                  <c:v>7.6</c:v>
                </c:pt>
                <c:pt idx="3">
                  <c:v>7.6</c:v>
                </c:pt>
                <c:pt idx="4">
                  <c:v>6.9</c:v>
                </c:pt>
                <c:pt idx="5">
                  <c:v>8.1999999999999993</c:v>
                </c:pt>
              </c:numCache>
            </c:numRef>
          </c:val>
          <c:extLst>
            <c:ext xmlns:c16="http://schemas.microsoft.com/office/drawing/2014/chart" uri="{C3380CC4-5D6E-409C-BE32-E72D297353CC}">
              <c16:uniqueId val="{00000003-7F40-4DCB-9B1E-732CC2012F47}"/>
            </c:ext>
          </c:extLst>
        </c:ser>
        <c:dLbls>
          <c:showLegendKey val="0"/>
          <c:showVal val="0"/>
          <c:showCatName val="0"/>
          <c:showSerName val="0"/>
          <c:showPercent val="0"/>
          <c:showBubbleSize val="0"/>
        </c:dLbls>
        <c:gapWidth val="219"/>
        <c:overlap val="-27"/>
        <c:axId val="1468436992"/>
        <c:axId val="1468447072"/>
      </c:barChart>
      <c:catAx>
        <c:axId val="14684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47072"/>
        <c:crosses val="autoZero"/>
        <c:auto val="1"/>
        <c:lblAlgn val="ctr"/>
        <c:lblOffset val="100"/>
        <c:noMultiLvlLbl val="0"/>
      </c:catAx>
      <c:valAx>
        <c:axId val="1468447072"/>
        <c:scaling>
          <c:orientation val="minMax"/>
          <c:max val="9"/>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6843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r>
              <a:rPr lang="en-US" sz="1400" b="0" i="0" u="none" strike="noStrike" baseline="0">
                <a:solidFill>
                  <a:prstClr val="black">
                    <a:lumMod val="65000"/>
                    <a:lumOff val="35000"/>
                  </a:prstClr>
                </a:solidFill>
                <a:latin typeface="Aptos Narrow" panose="02110004020202020204"/>
              </a:rPr>
              <a:t>Schaal 1 (Slecht) -10 (Uitmuntend)</a:t>
            </a:r>
          </a:p>
        </c:rich>
      </c:tx>
      <c:overlay val="0"/>
      <c:spPr>
        <a:noFill/>
        <a:ln>
          <a:noFill/>
        </a:ln>
        <a:effectLst/>
      </c:spPr>
      <c:txPr>
        <a:bodyPr rot="0" spcFirstLastPara="1" vertOverflow="ellipsis" vert="horz" wrap="square" anchor="ctr" anchorCtr="1"/>
        <a:lstStyle/>
        <a:p>
          <a:pPr>
            <a:defRPr sz="1862" b="0" i="0" u="none" strike="noStrike"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Blad1!$F$318</c:f>
              <c:strCache>
                <c:ptCount val="1"/>
                <c:pt idx="0">
                  <c:v>score </c:v>
                </c:pt>
              </c:strCache>
            </c:strRef>
          </c:tx>
          <c:spPr>
            <a:ln w="28575" cap="rnd">
              <a:solidFill>
                <a:schemeClr val="accent1"/>
              </a:solidFill>
              <a:round/>
            </a:ln>
            <a:effectLst/>
          </c:spPr>
          <c:marker>
            <c:symbol val="none"/>
          </c:marker>
          <c:dLbls>
            <c:numFmt formatCode="#,##0.0" sourceLinked="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197" b="0" i="0" u="none" strike="noStrike"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Blad1!$B$319:$B$335</c:f>
              <c:strCache>
                <c:ptCount val="17"/>
                <c:pt idx="0">
                  <c:v>Medisch specialist</c:v>
                </c:pt>
                <c:pt idx="1">
                  <c:v>Huisarts</c:v>
                </c:pt>
                <c:pt idx="2">
                  <c:v>Ziekenhuis verpleegkundige</c:v>
                </c:pt>
                <c:pt idx="3">
                  <c:v>Apotheek</c:v>
                </c:pt>
                <c:pt idx="4">
                  <c:v>Praktijkondersteuner van de huisarts</c:v>
                </c:pt>
                <c:pt idx="5">
                  <c:v>Bijsluiter</c:v>
                </c:pt>
                <c:pt idx="6">
                  <c:v>Drogist</c:v>
                </c:pt>
                <c:pt idx="7">
                  <c:v>Therapeut (manueel, natuurkundig, voedingsdeskundige e.d.)</c:v>
                </c:pt>
                <c:pt idx="8">
                  <c:v>Zorgverzekeraars</c:v>
                </c:pt>
                <c:pt idx="9">
                  <c:v>Vrienden en familie</c:v>
                </c:pt>
                <c:pt idx="10">
                  <c:v>Overheidsinstanties</c:v>
                </c:pt>
                <c:pt idx="11">
                  <c:v>Farmaceutische bedrijven</c:v>
                </c:pt>
                <c:pt idx="12">
                  <c:v>Internet (zelf zoeken via Google, explorer)</c:v>
                </c:pt>
                <c:pt idx="13">
                  <c:v>Nieuws (kranten, journaal e.d.)</c:v>
                </c:pt>
                <c:pt idx="14">
                  <c:v>Radio en TV over gezondheid</c:v>
                </c:pt>
                <c:pt idx="15">
                  <c:v>Supermarkt</c:v>
                </c:pt>
                <c:pt idx="16">
                  <c:v>Sociale media (Twitter, Facebook)</c:v>
                </c:pt>
              </c:strCache>
            </c:strRef>
          </c:cat>
          <c:val>
            <c:numRef>
              <c:f>Blad1!$F$319:$F$335</c:f>
              <c:numCache>
                <c:formatCode>General</c:formatCode>
                <c:ptCount val="17"/>
                <c:pt idx="0">
                  <c:v>8.1199999999999992</c:v>
                </c:pt>
                <c:pt idx="1">
                  <c:v>8.08</c:v>
                </c:pt>
                <c:pt idx="2">
                  <c:v>7.97</c:v>
                </c:pt>
                <c:pt idx="3">
                  <c:v>7.96</c:v>
                </c:pt>
                <c:pt idx="4">
                  <c:v>7.52</c:v>
                </c:pt>
                <c:pt idx="5">
                  <c:v>7.39</c:v>
                </c:pt>
                <c:pt idx="6">
                  <c:v>7.16</c:v>
                </c:pt>
                <c:pt idx="7">
                  <c:v>6.84</c:v>
                </c:pt>
                <c:pt idx="8">
                  <c:v>6.44</c:v>
                </c:pt>
                <c:pt idx="9">
                  <c:v>6.31</c:v>
                </c:pt>
                <c:pt idx="10">
                  <c:v>6.17</c:v>
                </c:pt>
                <c:pt idx="11">
                  <c:v>6.09</c:v>
                </c:pt>
                <c:pt idx="12">
                  <c:v>6.09</c:v>
                </c:pt>
                <c:pt idx="13">
                  <c:v>5.9</c:v>
                </c:pt>
                <c:pt idx="14">
                  <c:v>5.74</c:v>
                </c:pt>
                <c:pt idx="15">
                  <c:v>5.61</c:v>
                </c:pt>
                <c:pt idx="16">
                  <c:v>4.38</c:v>
                </c:pt>
              </c:numCache>
            </c:numRef>
          </c:val>
          <c:smooth val="0"/>
          <c:extLst>
            <c:ext xmlns:c16="http://schemas.microsoft.com/office/drawing/2014/chart" uri="{C3380CC4-5D6E-409C-BE32-E72D297353CC}">
              <c16:uniqueId val="{00000000-81A5-4F3C-926E-ECEED0F3C6E1}"/>
            </c:ext>
          </c:extLst>
        </c:ser>
        <c:dLbls>
          <c:showLegendKey val="0"/>
          <c:showVal val="1"/>
          <c:showCatName val="0"/>
          <c:showSerName val="0"/>
          <c:showPercent val="0"/>
          <c:showBubbleSize val="0"/>
        </c:dLbls>
        <c:smooth val="0"/>
        <c:axId val="1358050447"/>
        <c:axId val="1358056687"/>
      </c:lineChart>
      <c:catAx>
        <c:axId val="135805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nl-NL"/>
          </a:p>
        </c:txPr>
        <c:crossAx val="1358056687"/>
        <c:crosses val="autoZero"/>
        <c:auto val="1"/>
        <c:lblAlgn val="ctr"/>
        <c:lblOffset val="100"/>
        <c:noMultiLvlLbl val="0"/>
      </c:catAx>
      <c:valAx>
        <c:axId val="1358056687"/>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nl-NL"/>
          </a:p>
        </c:txPr>
        <c:crossAx val="1358050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Drogist beoordeling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Blad4!$E$1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9A-4836-952F-0E27824350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9A-4836-952F-0E27824350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9A-4836-952F-0E2782435035}"/>
              </c:ext>
            </c:extLst>
          </c:dPt>
          <c:dLbls>
            <c:spPr>
              <a:solidFill>
                <a:sysClr val="window" lastClr="FFFFFF"/>
              </a:solidFill>
              <a:ln w="19050" cap="flat" cmpd="sng" algn="ctr">
                <a:solidFill>
                  <a:sysClr val="windowText" lastClr="000000"/>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Blad4!$C$17:$C$19</c:f>
              <c:strCache>
                <c:ptCount val="3"/>
                <c:pt idx="0">
                  <c:v>Criticaster</c:v>
                </c:pt>
                <c:pt idx="1">
                  <c:v>Onverschillige</c:v>
                </c:pt>
                <c:pt idx="2">
                  <c:v>Supporter</c:v>
                </c:pt>
              </c:strCache>
            </c:strRef>
          </c:cat>
          <c:val>
            <c:numRef>
              <c:f>Blad4!$E$17:$E$19</c:f>
              <c:numCache>
                <c:formatCode>0%</c:formatCode>
                <c:ptCount val="3"/>
                <c:pt idx="0">
                  <c:v>0.113</c:v>
                </c:pt>
                <c:pt idx="1">
                  <c:v>0.45800000000000002</c:v>
                </c:pt>
                <c:pt idx="2">
                  <c:v>0.43</c:v>
                </c:pt>
              </c:numCache>
            </c:numRef>
          </c:val>
          <c:extLst>
            <c:ext xmlns:c16="http://schemas.microsoft.com/office/drawing/2014/chart" uri="{C3380CC4-5D6E-409C-BE32-E72D297353CC}">
              <c16:uniqueId val="{00000006-A99A-4836-952F-0E27824350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Blad4!$B$54</c:f>
              <c:strCache>
                <c:ptCount val="1"/>
                <c:pt idx="0">
                  <c:v>Net promoter score</c:v>
                </c:pt>
              </c:strCache>
            </c:strRef>
          </c:tx>
          <c:spPr>
            <a:ln w="28575" cap="rnd">
              <a:solidFill>
                <a:schemeClr val="accent1"/>
              </a:solidFill>
              <a:round/>
            </a:ln>
            <a:effectLst/>
          </c:spPr>
          <c:marker>
            <c:symbol val="none"/>
          </c:marker>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Blad4!$A$55:$A$71</c:f>
              <c:strCache>
                <c:ptCount val="17"/>
                <c:pt idx="0">
                  <c:v> Medisch specialist </c:v>
                </c:pt>
                <c:pt idx="1">
                  <c:v> Huisarts </c:v>
                </c:pt>
                <c:pt idx="2">
                  <c:v> Apotheek </c:v>
                </c:pt>
                <c:pt idx="3">
                  <c:v> ZKH verpleegkundige </c:v>
                </c:pt>
                <c:pt idx="4">
                  <c:v> HA ondersteuner </c:v>
                </c:pt>
                <c:pt idx="5">
                  <c:v> Bijsluiter </c:v>
                </c:pt>
                <c:pt idx="6">
                  <c:v> Drogist </c:v>
                </c:pt>
                <c:pt idx="7">
                  <c:v> Therpeut </c:v>
                </c:pt>
                <c:pt idx="8">
                  <c:v> Zorgverzekeraars </c:v>
                </c:pt>
                <c:pt idx="9">
                  <c:v> Vrienden familie </c:v>
                </c:pt>
                <c:pt idx="10">
                  <c:v> Overheidsinstanties </c:v>
                </c:pt>
                <c:pt idx="11">
                  <c:v> Farmaceutische bedrijven </c:v>
                </c:pt>
                <c:pt idx="12">
                  <c:v> Internet zelf zoeken </c:v>
                </c:pt>
                <c:pt idx="13">
                  <c:v> Nieuws </c:v>
                </c:pt>
                <c:pt idx="14">
                  <c:v> Radio en TV </c:v>
                </c:pt>
                <c:pt idx="15">
                  <c:v> Supermarkt </c:v>
                </c:pt>
                <c:pt idx="16">
                  <c:v> Sociale media </c:v>
                </c:pt>
              </c:strCache>
            </c:strRef>
          </c:cat>
          <c:val>
            <c:numRef>
              <c:f>Blad4!$B$55:$B$71</c:f>
              <c:numCache>
                <c:formatCode>_(* #,##0_);_(* \(#,##0\);_(* "-"??_);_(@_)</c:formatCode>
                <c:ptCount val="17"/>
                <c:pt idx="0">
                  <c:v>166.5</c:v>
                </c:pt>
                <c:pt idx="1">
                  <c:v>165.39999999999998</c:v>
                </c:pt>
                <c:pt idx="2">
                  <c:v>163.9</c:v>
                </c:pt>
                <c:pt idx="3">
                  <c:v>162.1</c:v>
                </c:pt>
                <c:pt idx="4">
                  <c:v>144.70000000000002</c:v>
                </c:pt>
                <c:pt idx="5">
                  <c:v>141.80000000000001</c:v>
                </c:pt>
                <c:pt idx="6">
                  <c:v>131.69999999999999</c:v>
                </c:pt>
                <c:pt idx="7">
                  <c:v>117.8</c:v>
                </c:pt>
                <c:pt idx="8">
                  <c:v>103.89999999999999</c:v>
                </c:pt>
                <c:pt idx="9">
                  <c:v>97.9</c:v>
                </c:pt>
                <c:pt idx="10">
                  <c:v>95.399999999999991</c:v>
                </c:pt>
                <c:pt idx="11">
                  <c:v>92.300000000000011</c:v>
                </c:pt>
                <c:pt idx="12">
                  <c:v>91.399999999999991</c:v>
                </c:pt>
                <c:pt idx="13">
                  <c:v>83.899999999999991</c:v>
                </c:pt>
                <c:pt idx="14">
                  <c:v>77.900000000000006</c:v>
                </c:pt>
                <c:pt idx="15">
                  <c:v>69.199999999999989</c:v>
                </c:pt>
                <c:pt idx="16">
                  <c:v>45.599999999999994</c:v>
                </c:pt>
              </c:numCache>
            </c:numRef>
          </c:val>
          <c:smooth val="0"/>
          <c:extLst>
            <c:ext xmlns:c16="http://schemas.microsoft.com/office/drawing/2014/chart" uri="{C3380CC4-5D6E-409C-BE32-E72D297353CC}">
              <c16:uniqueId val="{00000000-47FE-42D1-AA46-EA37CC294AA9}"/>
            </c:ext>
          </c:extLst>
        </c:ser>
        <c:dLbls>
          <c:showLegendKey val="0"/>
          <c:showVal val="0"/>
          <c:showCatName val="0"/>
          <c:showSerName val="0"/>
          <c:showPercent val="0"/>
          <c:showBubbleSize val="0"/>
        </c:dLbls>
        <c:smooth val="0"/>
        <c:axId val="14902432"/>
        <c:axId val="14929312"/>
      </c:lineChart>
      <c:catAx>
        <c:axId val="1490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nl-NL"/>
          </a:p>
        </c:txPr>
        <c:crossAx val="14929312"/>
        <c:crosses val="autoZero"/>
        <c:auto val="1"/>
        <c:lblAlgn val="ctr"/>
        <c:lblOffset val="100"/>
        <c:noMultiLvlLbl val="0"/>
      </c:catAx>
      <c:valAx>
        <c:axId val="1492931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02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Q24</a:t>
            </a:r>
            <a:r>
              <a:rPr lang="nl-NL" baseline="0" dirty="0"/>
              <a:t>  Kunt u het aantal stuks aangeven dat men in een etmaal van paracetamol max in totaal mag gebruiken?</a:t>
            </a: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Blad1!$B$133</c:f>
              <c:strCache>
                <c:ptCount val="1"/>
                <c:pt idx="0">
                  <c:v>Geen idee</c:v>
                </c:pt>
              </c:strCache>
            </c:strRef>
          </c:tx>
          <c:spPr>
            <a:solidFill>
              <a:sysClr val="window" lastClr="FFFFFF"/>
            </a:solidFill>
            <a:ln w="19050" cap="flat" cmpd="sng" algn="ctr">
              <a:solidFill>
                <a:srgbClr val="4F81BD"/>
              </a:solidFill>
              <a:prstDash val="solid"/>
              <a:miter lim="800000"/>
            </a:ln>
            <a:effectLst/>
          </c:spPr>
          <c:invertIfNegative val="0"/>
          <c:cat>
            <c:strRef>
              <c:f>Blad1!$H$131:$K$131</c:f>
              <c:strCache>
                <c:ptCount val="4"/>
                <c:pt idx="0">
                  <c:v>tot en met  35 jaar</c:v>
                </c:pt>
                <c:pt idx="1">
                  <c:v>36-55 jaar</c:v>
                </c:pt>
                <c:pt idx="2">
                  <c:v>56 jaar en ouder</c:v>
                </c:pt>
                <c:pt idx="3">
                  <c:v>Total</c:v>
                </c:pt>
              </c:strCache>
            </c:strRef>
          </c:cat>
          <c:val>
            <c:numRef>
              <c:f>Blad1!$H$133:$K$133</c:f>
              <c:numCache>
                <c:formatCode>0.0%</c:formatCode>
                <c:ptCount val="4"/>
                <c:pt idx="0">
                  <c:v>0.41836734693877553</c:v>
                </c:pt>
                <c:pt idx="1">
                  <c:v>0.2206703910614525</c:v>
                </c:pt>
                <c:pt idx="2">
                  <c:v>6.9053708439897693E-2</c:v>
                </c:pt>
                <c:pt idx="3">
                  <c:v>0.21955896452540749</c:v>
                </c:pt>
              </c:numCache>
            </c:numRef>
          </c:val>
          <c:extLst>
            <c:ext xmlns:c16="http://schemas.microsoft.com/office/drawing/2014/chart" uri="{C3380CC4-5D6E-409C-BE32-E72D297353CC}">
              <c16:uniqueId val="{00000000-3156-499E-AE3B-D0357398E820}"/>
            </c:ext>
          </c:extLst>
        </c:ser>
        <c:ser>
          <c:idx val="1"/>
          <c:order val="1"/>
          <c:tx>
            <c:strRef>
              <c:f>Blad1!$B$134</c:f>
              <c:strCache>
                <c:ptCount val="1"/>
                <c:pt idx="0">
                  <c:v>tot en met 6 stuks</c:v>
                </c:pt>
              </c:strCache>
            </c:strRef>
          </c:tx>
          <c:spPr>
            <a:solidFill>
              <a:srgbClr val="4F81BD"/>
            </a:solidFill>
            <a:ln w="19050" cap="flat" cmpd="sng" algn="ctr">
              <a:solidFill>
                <a:srgbClr val="4F81BD">
                  <a:shade val="15000"/>
                </a:srgbClr>
              </a:solidFill>
              <a:prstDash val="solid"/>
              <a:miter lim="800000"/>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Blad1!$H$131:$K$131</c:f>
              <c:strCache>
                <c:ptCount val="4"/>
                <c:pt idx="0">
                  <c:v>tot en met  35 jaar</c:v>
                </c:pt>
                <c:pt idx="1">
                  <c:v>36-55 jaar</c:v>
                </c:pt>
                <c:pt idx="2">
                  <c:v>56 jaar en ouder</c:v>
                </c:pt>
                <c:pt idx="3">
                  <c:v>Total</c:v>
                </c:pt>
              </c:strCache>
            </c:strRef>
          </c:cat>
          <c:val>
            <c:numRef>
              <c:f>Blad1!$H$134:$K$134</c:f>
              <c:numCache>
                <c:formatCode>0.0%</c:formatCode>
                <c:ptCount val="4"/>
                <c:pt idx="0">
                  <c:v>0.40136054421768708</c:v>
                </c:pt>
                <c:pt idx="1">
                  <c:v>0.52513966480446927</c:v>
                </c:pt>
                <c:pt idx="2">
                  <c:v>0.52429667519181589</c:v>
                </c:pt>
                <c:pt idx="3">
                  <c:v>0.48993288590604028</c:v>
                </c:pt>
              </c:numCache>
            </c:numRef>
          </c:val>
          <c:extLst>
            <c:ext xmlns:c16="http://schemas.microsoft.com/office/drawing/2014/chart" uri="{C3380CC4-5D6E-409C-BE32-E72D297353CC}">
              <c16:uniqueId val="{00000001-3156-499E-AE3B-D0357398E820}"/>
            </c:ext>
          </c:extLst>
        </c:ser>
        <c:ser>
          <c:idx val="2"/>
          <c:order val="2"/>
          <c:tx>
            <c:strRef>
              <c:f>Blad1!$B$135</c:f>
              <c:strCache>
                <c:ptCount val="1"/>
                <c:pt idx="0">
                  <c:v>Meer dan 6 stuks</c:v>
                </c:pt>
              </c:strCache>
            </c:strRef>
          </c:tx>
          <c:spPr>
            <a:solidFill>
              <a:srgbClr val="C0504D"/>
            </a:solidFill>
            <a:ln w="19050" cap="flat" cmpd="sng" algn="ctr">
              <a:solidFill>
                <a:srgbClr val="C0504D">
                  <a:shade val="15000"/>
                </a:srgbClr>
              </a:solidFill>
              <a:prstDash val="solid"/>
              <a:miter lim="800000"/>
            </a:ln>
            <a:effectLst/>
          </c:spPr>
          <c:invertIfNegative val="0"/>
          <c:dLbls>
            <c:spPr>
              <a:solidFill>
                <a:sysClr val="window" lastClr="FFFFFF"/>
              </a:solidFill>
              <a:ln w="19050" cap="flat" cmpd="sng" algn="ctr">
                <a:solidFill>
                  <a:srgbClr val="C0504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Blad1!$H$131:$K$131</c:f>
              <c:strCache>
                <c:ptCount val="4"/>
                <c:pt idx="0">
                  <c:v>tot en met  35 jaar</c:v>
                </c:pt>
                <c:pt idx="1">
                  <c:v>36-55 jaar</c:v>
                </c:pt>
                <c:pt idx="2">
                  <c:v>56 jaar en ouder</c:v>
                </c:pt>
                <c:pt idx="3">
                  <c:v>Total</c:v>
                </c:pt>
              </c:strCache>
            </c:strRef>
          </c:cat>
          <c:val>
            <c:numRef>
              <c:f>Blad1!$H$135:$K$135</c:f>
              <c:numCache>
                <c:formatCode>0.0%</c:formatCode>
                <c:ptCount val="4"/>
                <c:pt idx="0">
                  <c:v>0.1360544217687075</c:v>
                </c:pt>
                <c:pt idx="1">
                  <c:v>0.21787709497206703</c:v>
                </c:pt>
                <c:pt idx="2">
                  <c:v>0.37084398976982097</c:v>
                </c:pt>
                <c:pt idx="3">
                  <c:v>0.25215723873441992</c:v>
                </c:pt>
              </c:numCache>
            </c:numRef>
          </c:val>
          <c:extLst>
            <c:ext xmlns:c16="http://schemas.microsoft.com/office/drawing/2014/chart" uri="{C3380CC4-5D6E-409C-BE32-E72D297353CC}">
              <c16:uniqueId val="{00000002-3156-499E-AE3B-D0357398E820}"/>
            </c:ext>
          </c:extLst>
        </c:ser>
        <c:dLbls>
          <c:showLegendKey val="0"/>
          <c:showVal val="0"/>
          <c:showCatName val="0"/>
          <c:showSerName val="0"/>
          <c:showPercent val="0"/>
          <c:showBubbleSize val="0"/>
        </c:dLbls>
        <c:gapWidth val="150"/>
        <c:overlap val="100"/>
        <c:axId val="1350454960"/>
        <c:axId val="1350448720"/>
      </c:barChart>
      <c:catAx>
        <c:axId val="1350454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48720"/>
        <c:crosses val="autoZero"/>
        <c:auto val="1"/>
        <c:lblAlgn val="ctr"/>
        <c:lblOffset val="100"/>
        <c:noMultiLvlLbl val="0"/>
      </c:catAx>
      <c:valAx>
        <c:axId val="1350448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5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Q59</a:t>
            </a:r>
            <a:r>
              <a:rPr lang="nl-NL" baseline="0"/>
              <a:t> Hoe tevreden bent u met het advies van de drogist over zelfzorggeneesmiddelen?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Blad1!$H$333</c:f>
              <c:strCache>
                <c:ptCount val="1"/>
                <c:pt idx="0">
                  <c:v>tot en met  35 jaar</c:v>
                </c:pt>
              </c:strCache>
            </c:strRef>
          </c:tx>
          <c:spPr>
            <a:solidFill>
              <a:schemeClr val="accent1"/>
            </a:solidFill>
            <a:ln>
              <a:noFill/>
            </a:ln>
            <a:effectLst/>
          </c:spPr>
          <c:invertIfNegative val="0"/>
          <c:cat>
            <c:strRef>
              <c:f>(Blad1!$B$334,Blad1!$B$338,Blad1!$B$342,Blad1!$B$346,Blad1!$B$350)</c:f>
              <c:strCache>
                <c:ptCount val="5"/>
                <c:pt idx="0">
                  <c:v>Nuttig</c:v>
                </c:pt>
                <c:pt idx="1">
                  <c:v>Duidelijke uitleg</c:v>
                </c:pt>
                <c:pt idx="2">
                  <c:v>Opdringerig</c:v>
                </c:pt>
                <c:pt idx="3">
                  <c:v>Tijdrovend</c:v>
                </c:pt>
                <c:pt idx="4">
                  <c:v>Commercieel praatje</c:v>
                </c:pt>
              </c:strCache>
            </c:strRef>
          </c:cat>
          <c:val>
            <c:numRef>
              <c:f>(Blad1!$H$334,Blad1!$H$338,Blad1!$H$342,Blad1!$H$346,Blad1!$H$350)</c:f>
              <c:numCache>
                <c:formatCode>0%</c:formatCode>
                <c:ptCount val="5"/>
                <c:pt idx="0">
                  <c:v>0.47058823529411764</c:v>
                </c:pt>
                <c:pt idx="1">
                  <c:v>0.48</c:v>
                </c:pt>
                <c:pt idx="2">
                  <c:v>0.24752475247524752</c:v>
                </c:pt>
                <c:pt idx="3">
                  <c:v>0.29801324503311261</c:v>
                </c:pt>
                <c:pt idx="4">
                  <c:v>0.32550335570469796</c:v>
                </c:pt>
              </c:numCache>
            </c:numRef>
          </c:val>
          <c:extLst>
            <c:ext xmlns:c16="http://schemas.microsoft.com/office/drawing/2014/chart" uri="{C3380CC4-5D6E-409C-BE32-E72D297353CC}">
              <c16:uniqueId val="{00000000-715C-438E-886F-CD4AB0583B2C}"/>
            </c:ext>
          </c:extLst>
        </c:ser>
        <c:ser>
          <c:idx val="1"/>
          <c:order val="1"/>
          <c:tx>
            <c:strRef>
              <c:f>Blad1!$I$333</c:f>
              <c:strCache>
                <c:ptCount val="1"/>
                <c:pt idx="0">
                  <c:v>36-55 jaar</c:v>
                </c:pt>
              </c:strCache>
            </c:strRef>
          </c:tx>
          <c:spPr>
            <a:solidFill>
              <a:schemeClr val="accent2"/>
            </a:solidFill>
            <a:ln>
              <a:noFill/>
            </a:ln>
            <a:effectLst/>
          </c:spPr>
          <c:invertIfNegative val="0"/>
          <c:cat>
            <c:strRef>
              <c:f>(Blad1!$B$334,Blad1!$B$338,Blad1!$B$342,Blad1!$B$346,Blad1!$B$350)</c:f>
              <c:strCache>
                <c:ptCount val="5"/>
                <c:pt idx="0">
                  <c:v>Nuttig</c:v>
                </c:pt>
                <c:pt idx="1">
                  <c:v>Duidelijke uitleg</c:v>
                </c:pt>
                <c:pt idx="2">
                  <c:v>Opdringerig</c:v>
                </c:pt>
                <c:pt idx="3">
                  <c:v>Tijdrovend</c:v>
                </c:pt>
                <c:pt idx="4">
                  <c:v>Commercieel praatje</c:v>
                </c:pt>
              </c:strCache>
            </c:strRef>
          </c:cat>
          <c:val>
            <c:numRef>
              <c:f>(Blad1!$I$334,Blad1!$I$338,Blad1!$I$342,Blad1!$I$346,Blad1!$I$350)</c:f>
              <c:numCache>
                <c:formatCode>0%</c:formatCode>
                <c:ptCount val="5"/>
                <c:pt idx="0">
                  <c:v>0.44985673352435529</c:v>
                </c:pt>
                <c:pt idx="1">
                  <c:v>0.4913294797687861</c:v>
                </c:pt>
                <c:pt idx="2">
                  <c:v>0.11461318051575932</c:v>
                </c:pt>
                <c:pt idx="3">
                  <c:v>0.17563739376770537</c:v>
                </c:pt>
                <c:pt idx="4">
                  <c:v>0.18338108882521489</c:v>
                </c:pt>
              </c:numCache>
            </c:numRef>
          </c:val>
          <c:extLst>
            <c:ext xmlns:c16="http://schemas.microsoft.com/office/drawing/2014/chart" uri="{C3380CC4-5D6E-409C-BE32-E72D297353CC}">
              <c16:uniqueId val="{00000001-715C-438E-886F-CD4AB0583B2C}"/>
            </c:ext>
          </c:extLst>
        </c:ser>
        <c:ser>
          <c:idx val="2"/>
          <c:order val="2"/>
          <c:tx>
            <c:strRef>
              <c:f>Blad1!$J$333</c:f>
              <c:strCache>
                <c:ptCount val="1"/>
                <c:pt idx="0">
                  <c:v>56 jaar en ouder</c:v>
                </c:pt>
              </c:strCache>
            </c:strRef>
          </c:tx>
          <c:spPr>
            <a:solidFill>
              <a:schemeClr val="accent3"/>
            </a:solidFill>
            <a:ln>
              <a:noFill/>
            </a:ln>
            <a:effectLst/>
          </c:spPr>
          <c:invertIfNegative val="0"/>
          <c:cat>
            <c:strRef>
              <c:f>(Blad1!$B$334,Blad1!$B$338,Blad1!$B$342,Blad1!$B$346,Blad1!$B$350)</c:f>
              <c:strCache>
                <c:ptCount val="5"/>
                <c:pt idx="0">
                  <c:v>Nuttig</c:v>
                </c:pt>
                <c:pt idx="1">
                  <c:v>Duidelijke uitleg</c:v>
                </c:pt>
                <c:pt idx="2">
                  <c:v>Opdringerig</c:v>
                </c:pt>
                <c:pt idx="3">
                  <c:v>Tijdrovend</c:v>
                </c:pt>
                <c:pt idx="4">
                  <c:v>Commercieel praatje</c:v>
                </c:pt>
              </c:strCache>
            </c:strRef>
          </c:cat>
          <c:val>
            <c:numRef>
              <c:f>(Blad1!$J$334,Blad1!$J$338,Blad1!$J$342,Blad1!$J$346,Blad1!$J$350)</c:f>
              <c:numCache>
                <c:formatCode>0%</c:formatCode>
                <c:ptCount val="5"/>
                <c:pt idx="0">
                  <c:v>0.50659630606860162</c:v>
                </c:pt>
                <c:pt idx="1">
                  <c:v>0.50923482849604218</c:v>
                </c:pt>
                <c:pt idx="2">
                  <c:v>5.7894736842105263E-2</c:v>
                </c:pt>
                <c:pt idx="3">
                  <c:v>0.10106382978723404</c:v>
                </c:pt>
                <c:pt idx="4">
                  <c:v>0.11436170212765957</c:v>
                </c:pt>
              </c:numCache>
            </c:numRef>
          </c:val>
          <c:extLst>
            <c:ext xmlns:c16="http://schemas.microsoft.com/office/drawing/2014/chart" uri="{C3380CC4-5D6E-409C-BE32-E72D297353CC}">
              <c16:uniqueId val="{00000002-715C-438E-886F-CD4AB0583B2C}"/>
            </c:ext>
          </c:extLst>
        </c:ser>
        <c:ser>
          <c:idx val="3"/>
          <c:order val="3"/>
          <c:tx>
            <c:strRef>
              <c:f>Blad1!$K$333</c:f>
              <c:strCache>
                <c:ptCount val="1"/>
                <c:pt idx="0">
                  <c:v>Total</c:v>
                </c:pt>
              </c:strCache>
            </c:strRef>
          </c:tx>
          <c:spPr>
            <a:solidFill>
              <a:schemeClr val="accent4"/>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(Blad1!$B$334,Blad1!$B$338,Blad1!$B$342,Blad1!$B$346,Blad1!$B$350)</c:f>
              <c:strCache>
                <c:ptCount val="5"/>
                <c:pt idx="0">
                  <c:v>Nuttig</c:v>
                </c:pt>
                <c:pt idx="1">
                  <c:v>Duidelijke uitleg</c:v>
                </c:pt>
                <c:pt idx="2">
                  <c:v>Opdringerig</c:v>
                </c:pt>
                <c:pt idx="3">
                  <c:v>Tijdrovend</c:v>
                </c:pt>
                <c:pt idx="4">
                  <c:v>Commercieel praatje</c:v>
                </c:pt>
              </c:strCache>
            </c:strRef>
          </c:cat>
          <c:val>
            <c:numRef>
              <c:f>(Blad1!$K$334,Blad1!$K$338,Blad1!$K$342,Blad1!$K$346,Blad1!$K$350)</c:f>
              <c:numCache>
                <c:formatCode>0%</c:formatCode>
                <c:ptCount val="5"/>
                <c:pt idx="0">
                  <c:v>0.47678916827852996</c:v>
                </c:pt>
                <c:pt idx="1">
                  <c:v>0.49463414634146341</c:v>
                </c:pt>
                <c:pt idx="2">
                  <c:v>0.13275193798449614</c:v>
                </c:pt>
                <c:pt idx="3">
                  <c:v>0.18428709990300679</c:v>
                </c:pt>
                <c:pt idx="4">
                  <c:v>0.19941348973607037</c:v>
                </c:pt>
              </c:numCache>
            </c:numRef>
          </c:val>
          <c:extLst>
            <c:ext xmlns:c16="http://schemas.microsoft.com/office/drawing/2014/chart" uri="{C3380CC4-5D6E-409C-BE32-E72D297353CC}">
              <c16:uniqueId val="{00000003-715C-438E-886F-CD4AB0583B2C}"/>
            </c:ext>
          </c:extLst>
        </c:ser>
        <c:dLbls>
          <c:showLegendKey val="0"/>
          <c:showVal val="0"/>
          <c:showCatName val="0"/>
          <c:showSerName val="0"/>
          <c:showPercent val="0"/>
          <c:showBubbleSize val="0"/>
        </c:dLbls>
        <c:gapWidth val="219"/>
        <c:overlap val="-27"/>
        <c:axId val="14925472"/>
        <c:axId val="14927392"/>
      </c:barChart>
      <c:catAx>
        <c:axId val="1492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27392"/>
        <c:crosses val="autoZero"/>
        <c:auto val="1"/>
        <c:lblAlgn val="ctr"/>
        <c:lblOffset val="100"/>
        <c:noMultiLvlLbl val="0"/>
      </c:catAx>
      <c:valAx>
        <c:axId val="1492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2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Drogist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Blad1!$K$333</c:f>
              <c:strCache>
                <c:ptCount val="1"/>
                <c:pt idx="0">
                  <c:v>Total</c:v>
                </c:pt>
              </c:strCache>
            </c:strRef>
          </c:tx>
          <c:spPr>
            <a:solidFill>
              <a:schemeClr val="accent1"/>
            </a:solidFill>
            <a:ln>
              <a:noFill/>
            </a:ln>
            <a:effectLst/>
          </c:spPr>
          <c:invertIfNegative val="0"/>
          <c:dPt>
            <c:idx val="1"/>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1-E9BC-4B1E-B8AF-FE2EF03FFC59}"/>
              </c:ext>
            </c:extLst>
          </c:dPt>
          <c:dPt>
            <c:idx val="3"/>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2-E9BC-4B1E-B8AF-FE2EF03FFC59}"/>
              </c:ext>
            </c:extLst>
          </c:dPt>
          <c:dPt>
            <c:idx val="5"/>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3-E9BC-4B1E-B8AF-FE2EF03FFC59}"/>
              </c:ext>
            </c:extLst>
          </c:dPt>
          <c:dPt>
            <c:idx val="7"/>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4-E9BC-4B1E-B8AF-FE2EF03FFC59}"/>
              </c:ext>
            </c:extLst>
          </c:dPt>
          <c:dPt>
            <c:idx val="9"/>
            <c:invertIfNegative val="0"/>
            <c:bubble3D val="0"/>
            <c:spPr>
              <a:solidFill>
                <a:sysClr val="window" lastClr="FFFFFF"/>
              </a:solidFill>
              <a:ln w="19050" cap="flat" cmpd="sng" algn="ctr">
                <a:solidFill>
                  <a:srgbClr val="4F81BD"/>
                </a:solidFill>
                <a:prstDash val="solid"/>
                <a:miter lim="800000"/>
              </a:ln>
              <a:effectLst/>
            </c:spPr>
            <c:extLst>
              <c:ext xmlns:c16="http://schemas.microsoft.com/office/drawing/2014/chart" uri="{C3380CC4-5D6E-409C-BE32-E72D297353CC}">
                <c16:uniqueId val="{00000005-E9BC-4B1E-B8AF-FE2EF03FFC59}"/>
              </c:ext>
            </c:extLst>
          </c:dPt>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(Blad1!$B$334,Blad1!$B$336,Blad1!$B$338,Blad1!$B$340,Blad1!$B$342,Blad1!$B$344,Blad1!$B$346,Blad1!$B$348,Blad1!$B$350,Blad1!$B$352)</c:f>
              <c:strCache>
                <c:ptCount val="10"/>
                <c:pt idx="0">
                  <c:v>Nuttig</c:v>
                </c:pt>
                <c:pt idx="1">
                  <c:v>Niet </c:v>
                </c:pt>
                <c:pt idx="2">
                  <c:v>Duidelijke uitleg</c:v>
                </c:pt>
                <c:pt idx="3">
                  <c:v>Niet </c:v>
                </c:pt>
                <c:pt idx="4">
                  <c:v>Opdringerig</c:v>
                </c:pt>
                <c:pt idx="5">
                  <c:v>Niet </c:v>
                </c:pt>
                <c:pt idx="6">
                  <c:v>Tijdrovend</c:v>
                </c:pt>
                <c:pt idx="7">
                  <c:v>Niet </c:v>
                </c:pt>
                <c:pt idx="8">
                  <c:v>Commercieel praatje</c:v>
                </c:pt>
                <c:pt idx="9">
                  <c:v>Niet </c:v>
                </c:pt>
              </c:strCache>
            </c:strRef>
          </c:cat>
          <c:val>
            <c:numRef>
              <c:f>(Blad1!$K$334,Blad1!$K$336,Blad1!$K$338,Blad1!$K$340,Blad1!$K$342,Blad1!$K$344,Blad1!$K$346,Blad1!$K$348,Blad1!$K$350,Blad1!$K$352)</c:f>
              <c:numCache>
                <c:formatCode>0%</c:formatCode>
                <c:ptCount val="10"/>
                <c:pt idx="0">
                  <c:v>0.47678916827852996</c:v>
                </c:pt>
                <c:pt idx="1">
                  <c:v>0.13636363636363635</c:v>
                </c:pt>
                <c:pt idx="2">
                  <c:v>0.49463414634146341</c:v>
                </c:pt>
                <c:pt idx="3">
                  <c:v>0.14634146341463414</c:v>
                </c:pt>
                <c:pt idx="4">
                  <c:v>0.13275193798449614</c:v>
                </c:pt>
                <c:pt idx="5">
                  <c:v>0.61724806201550386</c:v>
                </c:pt>
                <c:pt idx="6">
                  <c:v>0.18428709990300679</c:v>
                </c:pt>
                <c:pt idx="7">
                  <c:v>0.47720659553831229</c:v>
                </c:pt>
                <c:pt idx="8">
                  <c:v>0.19941348973607037</c:v>
                </c:pt>
                <c:pt idx="9">
                  <c:v>0.4418377321603128</c:v>
                </c:pt>
              </c:numCache>
            </c:numRef>
          </c:val>
          <c:extLst>
            <c:ext xmlns:c16="http://schemas.microsoft.com/office/drawing/2014/chart" uri="{C3380CC4-5D6E-409C-BE32-E72D297353CC}">
              <c16:uniqueId val="{00000000-E9BC-4B1E-B8AF-FE2EF03FFC59}"/>
            </c:ext>
          </c:extLst>
        </c:ser>
        <c:dLbls>
          <c:showLegendKey val="0"/>
          <c:showVal val="0"/>
          <c:showCatName val="0"/>
          <c:showSerName val="0"/>
          <c:showPercent val="0"/>
          <c:showBubbleSize val="0"/>
        </c:dLbls>
        <c:gapWidth val="182"/>
        <c:axId val="14928352"/>
        <c:axId val="14919232"/>
      </c:barChart>
      <c:catAx>
        <c:axId val="1492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19232"/>
        <c:crosses val="autoZero"/>
        <c:auto val="1"/>
        <c:lblAlgn val="ctr"/>
        <c:lblOffset val="100"/>
        <c:noMultiLvlLbl val="0"/>
      </c:catAx>
      <c:valAx>
        <c:axId val="149192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28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600"/>
              <a:t>Q60-1 vind ik het belangrijk dat ik hierover goed advies krijg als ik erom vraag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Blad1!$B$355</c:f>
              <c:strCache>
                <c:ptCount val="1"/>
                <c:pt idx="0">
                  <c:v>helemaal mee oneens</c:v>
                </c:pt>
              </c:strCache>
            </c:strRef>
          </c:tx>
          <c:spPr>
            <a:solidFill>
              <a:schemeClr val="accent1">
                <a:tint val="54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Blad1!$H$355:$K$355</c:f>
              <c:numCache>
                <c:formatCode>0%</c:formatCode>
                <c:ptCount val="4"/>
                <c:pt idx="0">
                  <c:v>3.4482758620689655E-3</c:v>
                </c:pt>
                <c:pt idx="1">
                  <c:v>1.1764705882352941E-2</c:v>
                </c:pt>
                <c:pt idx="2">
                  <c:v>5.3619302949061663E-3</c:v>
                </c:pt>
                <c:pt idx="3">
                  <c:v>6.979062811565304E-3</c:v>
                </c:pt>
              </c:numCache>
            </c:numRef>
          </c:val>
          <c:extLst>
            <c:ext xmlns:c16="http://schemas.microsoft.com/office/drawing/2014/chart" uri="{C3380CC4-5D6E-409C-BE32-E72D297353CC}">
              <c16:uniqueId val="{00000000-42BB-450B-B23F-87A9B2DEA6C9}"/>
            </c:ext>
          </c:extLst>
        </c:ser>
        <c:ser>
          <c:idx val="1"/>
          <c:order val="1"/>
          <c:tx>
            <c:strRef>
              <c:f>Blad1!$B$356</c:f>
              <c:strCache>
                <c:ptCount val="1"/>
                <c:pt idx="0">
                  <c:v>Mee oneens</c:v>
                </c:pt>
              </c:strCache>
            </c:strRef>
          </c:tx>
          <c:spPr>
            <a:solidFill>
              <a:schemeClr val="accent1">
                <a:tint val="77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Blad1!$H$356:$K$356</c:f>
              <c:numCache>
                <c:formatCode>0%</c:formatCode>
                <c:ptCount val="4"/>
                <c:pt idx="0">
                  <c:v>4.1379310344827586E-2</c:v>
                </c:pt>
                <c:pt idx="1">
                  <c:v>3.8235294117647062E-2</c:v>
                </c:pt>
                <c:pt idx="2">
                  <c:v>1.0723860589812333E-2</c:v>
                </c:pt>
                <c:pt idx="3">
                  <c:v>2.8913260219341975E-2</c:v>
                </c:pt>
              </c:numCache>
            </c:numRef>
          </c:val>
          <c:extLst>
            <c:ext xmlns:c16="http://schemas.microsoft.com/office/drawing/2014/chart" uri="{C3380CC4-5D6E-409C-BE32-E72D297353CC}">
              <c16:uniqueId val="{00000001-42BB-450B-B23F-87A9B2DEA6C9}"/>
            </c:ext>
          </c:extLst>
        </c:ser>
        <c:ser>
          <c:idx val="2"/>
          <c:order val="2"/>
          <c:tx>
            <c:strRef>
              <c:f>Blad1!$B$357</c:f>
              <c:strCache>
                <c:ptCount val="1"/>
                <c:pt idx="0">
                  <c:v>Neutraal</c:v>
                </c:pt>
              </c:strCache>
            </c:strRef>
          </c:tx>
          <c:spPr>
            <a:solidFill>
              <a:schemeClr val="accent1"/>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Blad1!$H$357:$K$357</c:f>
              <c:numCache>
                <c:formatCode>0%</c:formatCode>
                <c:ptCount val="4"/>
                <c:pt idx="0">
                  <c:v>0.29310344827586204</c:v>
                </c:pt>
                <c:pt idx="1">
                  <c:v>0.24411764705882352</c:v>
                </c:pt>
                <c:pt idx="2">
                  <c:v>0.12332439678284182</c:v>
                </c:pt>
                <c:pt idx="3">
                  <c:v>0.21335992023928216</c:v>
                </c:pt>
              </c:numCache>
            </c:numRef>
          </c:val>
          <c:extLst>
            <c:ext xmlns:c16="http://schemas.microsoft.com/office/drawing/2014/chart" uri="{C3380CC4-5D6E-409C-BE32-E72D297353CC}">
              <c16:uniqueId val="{00000002-42BB-450B-B23F-87A9B2DEA6C9}"/>
            </c:ext>
          </c:extLst>
        </c:ser>
        <c:ser>
          <c:idx val="3"/>
          <c:order val="3"/>
          <c:tx>
            <c:strRef>
              <c:f>Blad1!$B$358</c:f>
              <c:strCache>
                <c:ptCount val="1"/>
                <c:pt idx="0">
                  <c:v>Mee eens</c:v>
                </c:pt>
              </c:strCache>
            </c:strRef>
          </c:tx>
          <c:spPr>
            <a:solidFill>
              <a:schemeClr val="lt1"/>
            </a:solidFill>
            <a:ln w="25400" cap="flat" cmpd="sng" algn="ctr">
              <a:solidFill>
                <a:schemeClr val="accent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Blad1!$H$358:$K$358</c:f>
              <c:numCache>
                <c:formatCode>0%</c:formatCode>
                <c:ptCount val="4"/>
                <c:pt idx="0">
                  <c:v>0.48275862068965519</c:v>
                </c:pt>
                <c:pt idx="1">
                  <c:v>0.43529411764705883</c:v>
                </c:pt>
                <c:pt idx="2">
                  <c:v>0.46648793565683644</c:v>
                </c:pt>
                <c:pt idx="3">
                  <c:v>0.46061814556331004</c:v>
                </c:pt>
              </c:numCache>
            </c:numRef>
          </c:val>
          <c:extLst>
            <c:ext xmlns:c16="http://schemas.microsoft.com/office/drawing/2014/chart" uri="{C3380CC4-5D6E-409C-BE32-E72D297353CC}">
              <c16:uniqueId val="{00000003-42BB-450B-B23F-87A9B2DEA6C9}"/>
            </c:ext>
          </c:extLst>
        </c:ser>
        <c:ser>
          <c:idx val="4"/>
          <c:order val="4"/>
          <c:tx>
            <c:strRef>
              <c:f>Blad1!$B$359</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Blad1!$H$359:$K$359</c:f>
              <c:numCache>
                <c:formatCode>0%</c:formatCode>
                <c:ptCount val="4"/>
                <c:pt idx="0">
                  <c:v>0.1793103448275862</c:v>
                </c:pt>
                <c:pt idx="1">
                  <c:v>0.27058823529411763</c:v>
                </c:pt>
                <c:pt idx="2">
                  <c:v>0.3941018766756032</c:v>
                </c:pt>
                <c:pt idx="3">
                  <c:v>0.29012961116650049</c:v>
                </c:pt>
              </c:numCache>
            </c:numRef>
          </c:val>
          <c:extLst>
            <c:ext xmlns:c16="http://schemas.microsoft.com/office/drawing/2014/chart" uri="{C3380CC4-5D6E-409C-BE32-E72D297353CC}">
              <c16:uniqueId val="{00000004-42BB-450B-B23F-87A9B2DEA6C9}"/>
            </c:ext>
          </c:extLst>
        </c:ser>
        <c:dLbls>
          <c:showLegendKey val="0"/>
          <c:showVal val="0"/>
          <c:showCatName val="0"/>
          <c:showSerName val="0"/>
          <c:showPercent val="0"/>
          <c:showBubbleSize val="0"/>
        </c:dLbls>
        <c:gapWidth val="150"/>
        <c:overlap val="100"/>
        <c:axId val="14920672"/>
        <c:axId val="14904352"/>
      </c:barChart>
      <c:catAx>
        <c:axId val="14920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l-NL"/>
          </a:p>
        </c:txPr>
        <c:crossAx val="14904352"/>
        <c:crosses val="autoZero"/>
        <c:auto val="1"/>
        <c:lblAlgn val="ctr"/>
        <c:lblOffset val="100"/>
        <c:noMultiLvlLbl val="0"/>
      </c:catAx>
      <c:valAx>
        <c:axId val="14904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2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q0060_0002 ...ga ik ervan uit dat er in de winkel of bij de helpdesk iemand persoonlijk aanwezig is met kennis van zaken</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Blad1!$B$360</c:f>
              <c:strCache>
                <c:ptCount val="1"/>
                <c:pt idx="0">
                  <c:v>helemaal mee oneens</c:v>
                </c:pt>
              </c:strCache>
            </c:strRef>
          </c:tx>
          <c:spPr>
            <a:solidFill>
              <a:schemeClr val="accent1">
                <a:tint val="54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Blad1!$H$360:$K$360</c:f>
              <c:numCache>
                <c:formatCode>0%</c:formatCode>
                <c:ptCount val="4"/>
                <c:pt idx="0">
                  <c:v>1.0344827586206896E-2</c:v>
                </c:pt>
                <c:pt idx="1">
                  <c:v>2.3529411764705882E-2</c:v>
                </c:pt>
                <c:pt idx="2">
                  <c:v>1.0723860589812333E-2</c:v>
                </c:pt>
                <c:pt idx="3">
                  <c:v>1.4955134596211365E-2</c:v>
                </c:pt>
              </c:numCache>
            </c:numRef>
          </c:val>
          <c:extLst>
            <c:ext xmlns:c16="http://schemas.microsoft.com/office/drawing/2014/chart" uri="{C3380CC4-5D6E-409C-BE32-E72D297353CC}">
              <c16:uniqueId val="{00000000-3DD4-4B45-B8C0-D78F9B571A29}"/>
            </c:ext>
          </c:extLst>
        </c:ser>
        <c:ser>
          <c:idx val="1"/>
          <c:order val="1"/>
          <c:tx>
            <c:strRef>
              <c:f>Blad1!$B$361</c:f>
              <c:strCache>
                <c:ptCount val="1"/>
                <c:pt idx="0">
                  <c:v>Mee oneens</c:v>
                </c:pt>
              </c:strCache>
            </c:strRef>
          </c:tx>
          <c:spPr>
            <a:solidFill>
              <a:schemeClr val="accent1">
                <a:tint val="77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Blad1!$H$361:$K$361</c:f>
              <c:numCache>
                <c:formatCode>0%</c:formatCode>
                <c:ptCount val="4"/>
                <c:pt idx="0">
                  <c:v>7.9310344827586213E-2</c:v>
                </c:pt>
                <c:pt idx="1">
                  <c:v>6.4705882352941183E-2</c:v>
                </c:pt>
                <c:pt idx="2">
                  <c:v>2.9490616621983913E-2</c:v>
                </c:pt>
                <c:pt idx="3">
                  <c:v>5.5832502492522432E-2</c:v>
                </c:pt>
              </c:numCache>
            </c:numRef>
          </c:val>
          <c:extLst>
            <c:ext xmlns:c16="http://schemas.microsoft.com/office/drawing/2014/chart" uri="{C3380CC4-5D6E-409C-BE32-E72D297353CC}">
              <c16:uniqueId val="{00000001-3DD4-4B45-B8C0-D78F9B571A29}"/>
            </c:ext>
          </c:extLst>
        </c:ser>
        <c:ser>
          <c:idx val="2"/>
          <c:order val="2"/>
          <c:tx>
            <c:strRef>
              <c:f>Blad1!$B$362</c:f>
              <c:strCache>
                <c:ptCount val="1"/>
                <c:pt idx="0">
                  <c:v>Neutraal</c:v>
                </c:pt>
              </c:strCache>
            </c:strRef>
          </c:tx>
          <c:spPr>
            <a:solidFill>
              <a:schemeClr val="accent1"/>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Blad1!$H$362:$K$362</c:f>
              <c:numCache>
                <c:formatCode>0%</c:formatCode>
                <c:ptCount val="4"/>
                <c:pt idx="0">
                  <c:v>0.3413793103448276</c:v>
                </c:pt>
                <c:pt idx="1">
                  <c:v>0.27058823529411763</c:v>
                </c:pt>
                <c:pt idx="2">
                  <c:v>0.19034852546916889</c:v>
                </c:pt>
                <c:pt idx="3">
                  <c:v>0.2612163509471585</c:v>
                </c:pt>
              </c:numCache>
            </c:numRef>
          </c:val>
          <c:extLst>
            <c:ext xmlns:c16="http://schemas.microsoft.com/office/drawing/2014/chart" uri="{C3380CC4-5D6E-409C-BE32-E72D297353CC}">
              <c16:uniqueId val="{00000002-3DD4-4B45-B8C0-D78F9B571A29}"/>
            </c:ext>
          </c:extLst>
        </c:ser>
        <c:ser>
          <c:idx val="3"/>
          <c:order val="3"/>
          <c:tx>
            <c:strRef>
              <c:f>Blad1!$B$363</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Blad1!$H$363:$K$363</c:f>
              <c:numCache>
                <c:formatCode>0%</c:formatCode>
                <c:ptCount val="4"/>
                <c:pt idx="0">
                  <c:v>0.41724137931034483</c:v>
                </c:pt>
                <c:pt idx="1">
                  <c:v>0.4147058823529412</c:v>
                </c:pt>
                <c:pt idx="2">
                  <c:v>0.51474530831099197</c:v>
                </c:pt>
                <c:pt idx="3">
                  <c:v>0.452642073778664</c:v>
                </c:pt>
              </c:numCache>
            </c:numRef>
          </c:val>
          <c:extLst>
            <c:ext xmlns:c16="http://schemas.microsoft.com/office/drawing/2014/chart" uri="{C3380CC4-5D6E-409C-BE32-E72D297353CC}">
              <c16:uniqueId val="{00000003-3DD4-4B45-B8C0-D78F9B571A29}"/>
            </c:ext>
          </c:extLst>
        </c:ser>
        <c:ser>
          <c:idx val="4"/>
          <c:order val="4"/>
          <c:tx>
            <c:strRef>
              <c:f>Blad1!$B$364</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Blad1!$H$364:$K$364</c:f>
              <c:numCache>
                <c:formatCode>0%</c:formatCode>
                <c:ptCount val="4"/>
                <c:pt idx="0">
                  <c:v>0.15172413793103448</c:v>
                </c:pt>
                <c:pt idx="1">
                  <c:v>0.22352941176470589</c:v>
                </c:pt>
                <c:pt idx="2">
                  <c:v>0.25201072386058981</c:v>
                </c:pt>
                <c:pt idx="3">
                  <c:v>0.21335992023928216</c:v>
                </c:pt>
              </c:numCache>
            </c:numRef>
          </c:val>
          <c:extLst>
            <c:ext xmlns:c16="http://schemas.microsoft.com/office/drawing/2014/chart" uri="{C3380CC4-5D6E-409C-BE32-E72D297353CC}">
              <c16:uniqueId val="{00000004-3DD4-4B45-B8C0-D78F9B571A29}"/>
            </c:ext>
          </c:extLst>
        </c:ser>
        <c:dLbls>
          <c:showLegendKey val="0"/>
          <c:showVal val="0"/>
          <c:showCatName val="0"/>
          <c:showSerName val="0"/>
          <c:showPercent val="0"/>
          <c:showBubbleSize val="0"/>
        </c:dLbls>
        <c:gapWidth val="150"/>
        <c:overlap val="100"/>
        <c:axId val="14953312"/>
        <c:axId val="14960032"/>
      </c:barChart>
      <c:catAx>
        <c:axId val="1495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60032"/>
        <c:crosses val="autoZero"/>
        <c:auto val="1"/>
        <c:lblAlgn val="ctr"/>
        <c:lblOffset val="100"/>
        <c:noMultiLvlLbl val="0"/>
      </c:catAx>
      <c:valAx>
        <c:axId val="14960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5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q0060_0003 ...vind ik het belangrijk dat ik een waarschuwing krijg als het geneesmiddel risico's met zich meebrengt</a:t>
            </a:r>
            <a:r>
              <a:rPr lang="nl-NL" sz="1400" b="0" i="0" u="none" strike="noStrike" baseline="0"/>
              <a:t> </a:t>
            </a:r>
            <a:endParaRPr lang="nl-NL" sz="1400" b="0" i="0" u="none" strike="noStrike" kern="1200" spc="0" baseline="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Blad1!$B$365</c:f>
              <c:strCache>
                <c:ptCount val="1"/>
                <c:pt idx="0">
                  <c:v>helemaal mee oneens</c:v>
                </c:pt>
              </c:strCache>
            </c:strRef>
          </c:tx>
          <c:spPr>
            <a:solidFill>
              <a:schemeClr val="accent1">
                <a:tint val="54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Blad1!$H$365:$K$365</c:f>
              <c:numCache>
                <c:formatCode>0%</c:formatCode>
                <c:ptCount val="4"/>
                <c:pt idx="0">
                  <c:v>1.0344827586206896E-2</c:v>
                </c:pt>
                <c:pt idx="1">
                  <c:v>1.1764705882352941E-2</c:v>
                </c:pt>
                <c:pt idx="2">
                  <c:v>0</c:v>
                </c:pt>
                <c:pt idx="3">
                  <c:v>6.979062811565304E-3</c:v>
                </c:pt>
              </c:numCache>
            </c:numRef>
          </c:val>
          <c:extLst>
            <c:ext xmlns:c16="http://schemas.microsoft.com/office/drawing/2014/chart" uri="{C3380CC4-5D6E-409C-BE32-E72D297353CC}">
              <c16:uniqueId val="{00000000-1EBE-43DB-A739-1732EA19A967}"/>
            </c:ext>
          </c:extLst>
        </c:ser>
        <c:ser>
          <c:idx val="1"/>
          <c:order val="1"/>
          <c:tx>
            <c:strRef>
              <c:f>Blad1!$B$366</c:f>
              <c:strCache>
                <c:ptCount val="1"/>
                <c:pt idx="0">
                  <c:v>Mee oneens</c:v>
                </c:pt>
              </c:strCache>
            </c:strRef>
          </c:tx>
          <c:spPr>
            <a:solidFill>
              <a:schemeClr val="accent1">
                <a:tint val="77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Blad1!$H$366:$K$366</c:f>
              <c:numCache>
                <c:formatCode>0%</c:formatCode>
                <c:ptCount val="4"/>
                <c:pt idx="0">
                  <c:v>0.1</c:v>
                </c:pt>
                <c:pt idx="1">
                  <c:v>2.6470588235294117E-2</c:v>
                </c:pt>
                <c:pt idx="2">
                  <c:v>8.0428954423592495E-3</c:v>
                </c:pt>
                <c:pt idx="3">
                  <c:v>4.0877367896311065E-2</c:v>
                </c:pt>
              </c:numCache>
            </c:numRef>
          </c:val>
          <c:extLst>
            <c:ext xmlns:c16="http://schemas.microsoft.com/office/drawing/2014/chart" uri="{C3380CC4-5D6E-409C-BE32-E72D297353CC}">
              <c16:uniqueId val="{00000001-1EBE-43DB-A739-1732EA19A967}"/>
            </c:ext>
          </c:extLst>
        </c:ser>
        <c:ser>
          <c:idx val="2"/>
          <c:order val="2"/>
          <c:tx>
            <c:strRef>
              <c:f>Blad1!$B$367</c:f>
              <c:strCache>
                <c:ptCount val="1"/>
                <c:pt idx="0">
                  <c:v>Neutraal</c:v>
                </c:pt>
              </c:strCache>
            </c:strRef>
          </c:tx>
          <c:spPr>
            <a:solidFill>
              <a:schemeClr val="accent1"/>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Blad1!$H$367:$K$367</c:f>
              <c:numCache>
                <c:formatCode>0%</c:formatCode>
                <c:ptCount val="4"/>
                <c:pt idx="0">
                  <c:v>0.30689655172413793</c:v>
                </c:pt>
                <c:pt idx="1">
                  <c:v>0.23823529411764705</c:v>
                </c:pt>
                <c:pt idx="2">
                  <c:v>9.9195710455764072E-2</c:v>
                </c:pt>
                <c:pt idx="3">
                  <c:v>0.20638085742771686</c:v>
                </c:pt>
              </c:numCache>
            </c:numRef>
          </c:val>
          <c:extLst>
            <c:ext xmlns:c16="http://schemas.microsoft.com/office/drawing/2014/chart" uri="{C3380CC4-5D6E-409C-BE32-E72D297353CC}">
              <c16:uniqueId val="{00000002-1EBE-43DB-A739-1732EA19A967}"/>
            </c:ext>
          </c:extLst>
        </c:ser>
        <c:ser>
          <c:idx val="3"/>
          <c:order val="3"/>
          <c:tx>
            <c:strRef>
              <c:f>Blad1!$B$368</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Blad1!$H$368:$K$368</c:f>
              <c:numCache>
                <c:formatCode>0%</c:formatCode>
                <c:ptCount val="4"/>
                <c:pt idx="0">
                  <c:v>0.4206896551724138</c:v>
                </c:pt>
                <c:pt idx="1">
                  <c:v>0.43529411764705883</c:v>
                </c:pt>
                <c:pt idx="2">
                  <c:v>0.44504021447721182</c:v>
                </c:pt>
                <c:pt idx="3">
                  <c:v>0.43469591226321036</c:v>
                </c:pt>
              </c:numCache>
            </c:numRef>
          </c:val>
          <c:extLst>
            <c:ext xmlns:c16="http://schemas.microsoft.com/office/drawing/2014/chart" uri="{C3380CC4-5D6E-409C-BE32-E72D297353CC}">
              <c16:uniqueId val="{00000003-1EBE-43DB-A739-1732EA19A967}"/>
            </c:ext>
          </c:extLst>
        </c:ser>
        <c:ser>
          <c:idx val="4"/>
          <c:order val="4"/>
          <c:tx>
            <c:strRef>
              <c:f>Blad1!$B$369</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Blad1!$H$369:$K$369</c:f>
              <c:numCache>
                <c:formatCode>0%</c:formatCode>
                <c:ptCount val="4"/>
                <c:pt idx="0">
                  <c:v>0.16206896551724137</c:v>
                </c:pt>
                <c:pt idx="1">
                  <c:v>0.28823529411764703</c:v>
                </c:pt>
                <c:pt idx="2">
                  <c:v>0.44504021447721182</c:v>
                </c:pt>
                <c:pt idx="3">
                  <c:v>0.31006979062811563</c:v>
                </c:pt>
              </c:numCache>
            </c:numRef>
          </c:val>
          <c:extLst>
            <c:ext xmlns:c16="http://schemas.microsoft.com/office/drawing/2014/chart" uri="{C3380CC4-5D6E-409C-BE32-E72D297353CC}">
              <c16:uniqueId val="{00000004-1EBE-43DB-A739-1732EA19A967}"/>
            </c:ext>
          </c:extLst>
        </c:ser>
        <c:dLbls>
          <c:showLegendKey val="0"/>
          <c:showVal val="0"/>
          <c:showCatName val="0"/>
          <c:showSerName val="0"/>
          <c:showPercent val="0"/>
          <c:showBubbleSize val="0"/>
        </c:dLbls>
        <c:gapWidth val="150"/>
        <c:overlap val="100"/>
        <c:axId val="14957632"/>
        <c:axId val="14936992"/>
      </c:barChart>
      <c:catAx>
        <c:axId val="1495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36992"/>
        <c:crosses val="autoZero"/>
        <c:auto val="1"/>
        <c:lblAlgn val="ctr"/>
        <c:lblOffset val="100"/>
        <c:noMultiLvlLbl val="0"/>
      </c:catAx>
      <c:valAx>
        <c:axId val="14936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5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q0060_0004 ...ligt de verantwoordelijkheid voor het gebruik bij mezelf als het gaat om zelfzorggeneesmiddelen zoals pijnstillers</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Blad1!$B$370</c:f>
              <c:strCache>
                <c:ptCount val="1"/>
                <c:pt idx="0">
                  <c:v>helemaal mee oneens</c:v>
                </c:pt>
              </c:strCache>
            </c:strRef>
          </c:tx>
          <c:spPr>
            <a:solidFill>
              <a:schemeClr val="accent1">
                <a:tint val="54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Blad1!$H$370:$K$370</c:f>
              <c:numCache>
                <c:formatCode>0%</c:formatCode>
                <c:ptCount val="4"/>
                <c:pt idx="0">
                  <c:v>1.7241379310344827E-2</c:v>
                </c:pt>
                <c:pt idx="1">
                  <c:v>8.8235294117647058E-3</c:v>
                </c:pt>
                <c:pt idx="2">
                  <c:v>2.6809651474530832E-3</c:v>
                </c:pt>
                <c:pt idx="3">
                  <c:v>8.9730807577268201E-3</c:v>
                </c:pt>
              </c:numCache>
            </c:numRef>
          </c:val>
          <c:extLst>
            <c:ext xmlns:c16="http://schemas.microsoft.com/office/drawing/2014/chart" uri="{C3380CC4-5D6E-409C-BE32-E72D297353CC}">
              <c16:uniqueId val="{00000000-072F-4319-B621-A3A71F0DA61C}"/>
            </c:ext>
          </c:extLst>
        </c:ser>
        <c:ser>
          <c:idx val="1"/>
          <c:order val="1"/>
          <c:tx>
            <c:strRef>
              <c:f>Blad1!$B$371</c:f>
              <c:strCache>
                <c:ptCount val="1"/>
                <c:pt idx="0">
                  <c:v>Mee oneens</c:v>
                </c:pt>
              </c:strCache>
            </c:strRef>
          </c:tx>
          <c:spPr>
            <a:solidFill>
              <a:schemeClr val="accent1">
                <a:tint val="77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Blad1!$H$371:$K$371</c:f>
              <c:numCache>
                <c:formatCode>0%</c:formatCode>
                <c:ptCount val="4"/>
                <c:pt idx="0">
                  <c:v>0.10344827586206896</c:v>
                </c:pt>
                <c:pt idx="1">
                  <c:v>2.9411764705882353E-2</c:v>
                </c:pt>
                <c:pt idx="2">
                  <c:v>1.876675603217158E-2</c:v>
                </c:pt>
                <c:pt idx="3">
                  <c:v>4.6859421734795612E-2</c:v>
                </c:pt>
              </c:numCache>
            </c:numRef>
          </c:val>
          <c:extLst>
            <c:ext xmlns:c16="http://schemas.microsoft.com/office/drawing/2014/chart" uri="{C3380CC4-5D6E-409C-BE32-E72D297353CC}">
              <c16:uniqueId val="{00000001-072F-4319-B621-A3A71F0DA61C}"/>
            </c:ext>
          </c:extLst>
        </c:ser>
        <c:ser>
          <c:idx val="2"/>
          <c:order val="2"/>
          <c:tx>
            <c:strRef>
              <c:f>Blad1!$B$372</c:f>
              <c:strCache>
                <c:ptCount val="1"/>
                <c:pt idx="0">
                  <c:v>Neutraal</c:v>
                </c:pt>
              </c:strCache>
            </c:strRef>
          </c:tx>
          <c:spPr>
            <a:solidFill>
              <a:schemeClr val="accent1"/>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Blad1!$H$372:$K$372</c:f>
              <c:numCache>
                <c:formatCode>0%</c:formatCode>
                <c:ptCount val="4"/>
                <c:pt idx="0">
                  <c:v>0.27931034482758621</c:v>
                </c:pt>
                <c:pt idx="1">
                  <c:v>0.24705882352941178</c:v>
                </c:pt>
                <c:pt idx="2">
                  <c:v>0.13404825737265416</c:v>
                </c:pt>
                <c:pt idx="3">
                  <c:v>0.21435692921236291</c:v>
                </c:pt>
              </c:numCache>
            </c:numRef>
          </c:val>
          <c:extLst>
            <c:ext xmlns:c16="http://schemas.microsoft.com/office/drawing/2014/chart" uri="{C3380CC4-5D6E-409C-BE32-E72D297353CC}">
              <c16:uniqueId val="{00000002-072F-4319-B621-A3A71F0DA61C}"/>
            </c:ext>
          </c:extLst>
        </c:ser>
        <c:ser>
          <c:idx val="3"/>
          <c:order val="3"/>
          <c:tx>
            <c:strRef>
              <c:f>Blad1!$B$373</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Blad1!$H$373:$K$373</c:f>
              <c:numCache>
                <c:formatCode>0%</c:formatCode>
                <c:ptCount val="4"/>
                <c:pt idx="0">
                  <c:v>0.43103448275862066</c:v>
                </c:pt>
                <c:pt idx="1">
                  <c:v>0.45294117647058824</c:v>
                </c:pt>
                <c:pt idx="2">
                  <c:v>0.4477211796246649</c:v>
                </c:pt>
                <c:pt idx="3">
                  <c:v>0.44466600199401796</c:v>
                </c:pt>
              </c:numCache>
            </c:numRef>
          </c:val>
          <c:extLst>
            <c:ext xmlns:c16="http://schemas.microsoft.com/office/drawing/2014/chart" uri="{C3380CC4-5D6E-409C-BE32-E72D297353CC}">
              <c16:uniqueId val="{00000003-072F-4319-B621-A3A71F0DA61C}"/>
            </c:ext>
          </c:extLst>
        </c:ser>
        <c:ser>
          <c:idx val="4"/>
          <c:order val="4"/>
          <c:tx>
            <c:strRef>
              <c:f>Blad1!$B$374</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Blad1!$H$374:$K$374</c:f>
              <c:numCache>
                <c:formatCode>0%</c:formatCode>
                <c:ptCount val="4"/>
                <c:pt idx="0">
                  <c:v>0.15862068965517243</c:v>
                </c:pt>
                <c:pt idx="1">
                  <c:v>0.25882352941176473</c:v>
                </c:pt>
                <c:pt idx="2">
                  <c:v>0.39678284182305629</c:v>
                </c:pt>
                <c:pt idx="3">
                  <c:v>0.2811565304087737</c:v>
                </c:pt>
              </c:numCache>
            </c:numRef>
          </c:val>
          <c:extLst>
            <c:ext xmlns:c16="http://schemas.microsoft.com/office/drawing/2014/chart" uri="{C3380CC4-5D6E-409C-BE32-E72D297353CC}">
              <c16:uniqueId val="{00000004-072F-4319-B621-A3A71F0DA61C}"/>
            </c:ext>
          </c:extLst>
        </c:ser>
        <c:dLbls>
          <c:showLegendKey val="0"/>
          <c:showVal val="0"/>
          <c:showCatName val="0"/>
          <c:showSerName val="0"/>
          <c:showPercent val="0"/>
          <c:showBubbleSize val="0"/>
        </c:dLbls>
        <c:gapWidth val="150"/>
        <c:overlap val="100"/>
        <c:axId val="14906752"/>
        <c:axId val="14921632"/>
      </c:barChart>
      <c:catAx>
        <c:axId val="1490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21632"/>
        <c:crosses val="autoZero"/>
        <c:auto val="1"/>
        <c:lblAlgn val="ctr"/>
        <c:lblOffset val="100"/>
        <c:noMultiLvlLbl val="0"/>
      </c:catAx>
      <c:valAx>
        <c:axId val="14921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0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q0061_0001 Als ik advies wil over zelfzorggeneesmiddelen zoals pijnstillers, ga ik bij voorkeur naar de apotheek</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Blad1!$B$375</c:f>
              <c:strCache>
                <c:ptCount val="1"/>
                <c:pt idx="0">
                  <c:v>Helemaal mee oneens</c:v>
                </c:pt>
              </c:strCache>
            </c:strRef>
          </c:tx>
          <c:spPr>
            <a:solidFill>
              <a:schemeClr val="accent1">
                <a:tint val="54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Blad1!$H$375:$K$375</c:f>
              <c:numCache>
                <c:formatCode>0%</c:formatCode>
                <c:ptCount val="4"/>
                <c:pt idx="0">
                  <c:v>2.0689655172413793E-2</c:v>
                </c:pt>
                <c:pt idx="1">
                  <c:v>3.2352941176470591E-2</c:v>
                </c:pt>
                <c:pt idx="2">
                  <c:v>1.876675603217158E-2</c:v>
                </c:pt>
                <c:pt idx="3">
                  <c:v>2.3928215353938187E-2</c:v>
                </c:pt>
              </c:numCache>
            </c:numRef>
          </c:val>
          <c:extLst>
            <c:ext xmlns:c16="http://schemas.microsoft.com/office/drawing/2014/chart" uri="{C3380CC4-5D6E-409C-BE32-E72D297353CC}">
              <c16:uniqueId val="{00000000-C767-41AC-8E21-1244B3BBE931}"/>
            </c:ext>
          </c:extLst>
        </c:ser>
        <c:ser>
          <c:idx val="1"/>
          <c:order val="1"/>
          <c:tx>
            <c:strRef>
              <c:f>Blad1!$B$376</c:f>
              <c:strCache>
                <c:ptCount val="1"/>
                <c:pt idx="0">
                  <c:v>Mee oneens</c:v>
                </c:pt>
              </c:strCache>
            </c:strRef>
          </c:tx>
          <c:spPr>
            <a:solidFill>
              <a:schemeClr val="accent1">
                <a:tint val="77000"/>
              </a:schemeClr>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Blad1!$H$376:$K$376</c:f>
              <c:numCache>
                <c:formatCode>0%</c:formatCode>
                <c:ptCount val="4"/>
                <c:pt idx="0">
                  <c:v>9.6551724137931033E-2</c:v>
                </c:pt>
                <c:pt idx="1">
                  <c:v>0.11176470588235295</c:v>
                </c:pt>
                <c:pt idx="2">
                  <c:v>0.11528150134048257</c:v>
                </c:pt>
                <c:pt idx="3">
                  <c:v>0.10867397806580259</c:v>
                </c:pt>
              </c:numCache>
            </c:numRef>
          </c:val>
          <c:extLst>
            <c:ext xmlns:c16="http://schemas.microsoft.com/office/drawing/2014/chart" uri="{C3380CC4-5D6E-409C-BE32-E72D297353CC}">
              <c16:uniqueId val="{00000001-C767-41AC-8E21-1244B3BBE931}"/>
            </c:ext>
          </c:extLst>
        </c:ser>
        <c:ser>
          <c:idx val="2"/>
          <c:order val="2"/>
          <c:tx>
            <c:strRef>
              <c:f>Blad1!$B$377</c:f>
              <c:strCache>
                <c:ptCount val="1"/>
                <c:pt idx="0">
                  <c:v>Neutraal</c:v>
                </c:pt>
              </c:strCache>
            </c:strRef>
          </c:tx>
          <c:spPr>
            <a:solidFill>
              <a:schemeClr val="accent1"/>
            </a:solidFill>
            <a:ln>
              <a:noFill/>
            </a:ln>
            <a:effectLst/>
          </c:spPr>
          <c:invertIfNegative val="0"/>
          <c:cat>
            <c:strRef>
              <c:f>Blad1!$H$354:$K$354</c:f>
              <c:strCache>
                <c:ptCount val="4"/>
                <c:pt idx="0">
                  <c:v>tot en met  35 jaar</c:v>
                </c:pt>
                <c:pt idx="1">
                  <c:v>36-55 jaar</c:v>
                </c:pt>
                <c:pt idx="2">
                  <c:v>56 jaar en ouder</c:v>
                </c:pt>
                <c:pt idx="3">
                  <c:v>Total</c:v>
                </c:pt>
              </c:strCache>
            </c:strRef>
          </c:cat>
          <c:val>
            <c:numRef>
              <c:f>Blad1!$H$377:$K$377</c:f>
              <c:numCache>
                <c:formatCode>0%</c:formatCode>
                <c:ptCount val="4"/>
                <c:pt idx="0">
                  <c:v>0.36896551724137933</c:v>
                </c:pt>
                <c:pt idx="1">
                  <c:v>0.31176470588235294</c:v>
                </c:pt>
                <c:pt idx="2">
                  <c:v>0.2975871313672922</c:v>
                </c:pt>
                <c:pt idx="3">
                  <c:v>0.32303090727816552</c:v>
                </c:pt>
              </c:numCache>
            </c:numRef>
          </c:val>
          <c:extLst>
            <c:ext xmlns:c16="http://schemas.microsoft.com/office/drawing/2014/chart" uri="{C3380CC4-5D6E-409C-BE32-E72D297353CC}">
              <c16:uniqueId val="{00000002-C767-41AC-8E21-1244B3BBE931}"/>
            </c:ext>
          </c:extLst>
        </c:ser>
        <c:ser>
          <c:idx val="3"/>
          <c:order val="3"/>
          <c:tx>
            <c:strRef>
              <c:f>Blad1!$B$378</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Blad1!$H$378:$K$378</c:f>
              <c:numCache>
                <c:formatCode>0%</c:formatCode>
                <c:ptCount val="4"/>
                <c:pt idx="0">
                  <c:v>0.35172413793103446</c:v>
                </c:pt>
                <c:pt idx="1">
                  <c:v>0.35294117647058826</c:v>
                </c:pt>
                <c:pt idx="2">
                  <c:v>0.33243967828418231</c:v>
                </c:pt>
                <c:pt idx="3">
                  <c:v>0.34496510468594216</c:v>
                </c:pt>
              </c:numCache>
            </c:numRef>
          </c:val>
          <c:extLst>
            <c:ext xmlns:c16="http://schemas.microsoft.com/office/drawing/2014/chart" uri="{C3380CC4-5D6E-409C-BE32-E72D297353CC}">
              <c16:uniqueId val="{00000003-C767-41AC-8E21-1244B3BBE931}"/>
            </c:ext>
          </c:extLst>
        </c:ser>
        <c:ser>
          <c:idx val="4"/>
          <c:order val="4"/>
          <c:tx>
            <c:strRef>
              <c:f>Blad1!$B$379</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Blad1!$H$354:$K$354</c:f>
              <c:strCache>
                <c:ptCount val="4"/>
                <c:pt idx="0">
                  <c:v>tot en met  35 jaar</c:v>
                </c:pt>
                <c:pt idx="1">
                  <c:v>36-55 jaar</c:v>
                </c:pt>
                <c:pt idx="2">
                  <c:v>56 jaar en ouder</c:v>
                </c:pt>
                <c:pt idx="3">
                  <c:v>Total</c:v>
                </c:pt>
              </c:strCache>
            </c:strRef>
          </c:cat>
          <c:val>
            <c:numRef>
              <c:f>Blad1!$H$379:$K$379</c:f>
              <c:numCache>
                <c:formatCode>0%</c:formatCode>
                <c:ptCount val="4"/>
                <c:pt idx="0">
                  <c:v>0.15862068965517243</c:v>
                </c:pt>
                <c:pt idx="1">
                  <c:v>0.19117647058823528</c:v>
                </c:pt>
                <c:pt idx="2">
                  <c:v>0.2359249329758713</c:v>
                </c:pt>
                <c:pt idx="3">
                  <c:v>0.19840478564307079</c:v>
                </c:pt>
              </c:numCache>
            </c:numRef>
          </c:val>
          <c:extLst>
            <c:ext xmlns:c16="http://schemas.microsoft.com/office/drawing/2014/chart" uri="{C3380CC4-5D6E-409C-BE32-E72D297353CC}">
              <c16:uniqueId val="{00000004-C767-41AC-8E21-1244B3BBE931}"/>
            </c:ext>
          </c:extLst>
        </c:ser>
        <c:dLbls>
          <c:showLegendKey val="0"/>
          <c:showVal val="0"/>
          <c:showCatName val="0"/>
          <c:showSerName val="0"/>
          <c:showPercent val="0"/>
          <c:showBubbleSize val="0"/>
        </c:dLbls>
        <c:gapWidth val="150"/>
        <c:overlap val="100"/>
        <c:axId val="14915872"/>
        <c:axId val="14905792"/>
      </c:barChart>
      <c:catAx>
        <c:axId val="1491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05792"/>
        <c:crosses val="autoZero"/>
        <c:auto val="1"/>
        <c:lblAlgn val="ctr"/>
        <c:lblOffset val="100"/>
        <c:noMultiLvlLbl val="0"/>
      </c:catAx>
      <c:valAx>
        <c:axId val="1490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q0061_0002 Als ik advies wil over zelfzorggeneesmiddelen zoals pijnstillers, ga ik bij voorkeur naar de drogist</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Blad1!$B$381</c:f>
              <c:strCache>
                <c:ptCount val="1"/>
                <c:pt idx="0">
                  <c:v>Helemaal mee oneens</c:v>
                </c:pt>
              </c:strCache>
            </c:strRef>
          </c:tx>
          <c:spPr>
            <a:solidFill>
              <a:schemeClr val="accent1">
                <a:tint val="54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Blad1!$H$381:$K$381</c:f>
              <c:numCache>
                <c:formatCode>0%</c:formatCode>
                <c:ptCount val="4"/>
                <c:pt idx="0">
                  <c:v>4.1379310344827586E-2</c:v>
                </c:pt>
                <c:pt idx="1">
                  <c:v>6.4705882352941183E-2</c:v>
                </c:pt>
                <c:pt idx="2">
                  <c:v>3.7533512064343161E-2</c:v>
                </c:pt>
                <c:pt idx="3">
                  <c:v>4.7856430707876374E-2</c:v>
                </c:pt>
              </c:numCache>
            </c:numRef>
          </c:val>
          <c:extLst>
            <c:ext xmlns:c16="http://schemas.microsoft.com/office/drawing/2014/chart" uri="{C3380CC4-5D6E-409C-BE32-E72D297353CC}">
              <c16:uniqueId val="{00000000-8848-4DC6-AC6A-3B440E4C19B7}"/>
            </c:ext>
          </c:extLst>
        </c:ser>
        <c:ser>
          <c:idx val="1"/>
          <c:order val="1"/>
          <c:tx>
            <c:strRef>
              <c:f>Blad1!$B$382</c:f>
              <c:strCache>
                <c:ptCount val="1"/>
                <c:pt idx="0">
                  <c:v>Mee oneens</c:v>
                </c:pt>
              </c:strCache>
            </c:strRef>
          </c:tx>
          <c:spPr>
            <a:solidFill>
              <a:schemeClr val="accent1">
                <a:tint val="77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Blad1!$H$382:$K$382</c:f>
              <c:numCache>
                <c:formatCode>0%</c:formatCode>
                <c:ptCount val="4"/>
                <c:pt idx="0">
                  <c:v>0.16206896551724137</c:v>
                </c:pt>
                <c:pt idx="1">
                  <c:v>0.13823529411764707</c:v>
                </c:pt>
                <c:pt idx="2">
                  <c:v>0.13672922252010725</c:v>
                </c:pt>
                <c:pt idx="3">
                  <c:v>0.14456630109670987</c:v>
                </c:pt>
              </c:numCache>
            </c:numRef>
          </c:val>
          <c:extLst>
            <c:ext xmlns:c16="http://schemas.microsoft.com/office/drawing/2014/chart" uri="{C3380CC4-5D6E-409C-BE32-E72D297353CC}">
              <c16:uniqueId val="{00000001-8848-4DC6-AC6A-3B440E4C19B7}"/>
            </c:ext>
          </c:extLst>
        </c:ser>
        <c:ser>
          <c:idx val="2"/>
          <c:order val="2"/>
          <c:tx>
            <c:strRef>
              <c:f>Blad1!$B$383</c:f>
              <c:strCache>
                <c:ptCount val="1"/>
                <c:pt idx="0">
                  <c:v>Neutraal</c:v>
                </c:pt>
              </c:strCache>
            </c:strRef>
          </c:tx>
          <c:spPr>
            <a:solidFill>
              <a:schemeClr val="accent1"/>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Blad1!$H$383:$K$383</c:f>
              <c:numCache>
                <c:formatCode>0%</c:formatCode>
                <c:ptCount val="4"/>
                <c:pt idx="0">
                  <c:v>0.36206896551724138</c:v>
                </c:pt>
                <c:pt idx="1">
                  <c:v>0.37941176470588234</c:v>
                </c:pt>
                <c:pt idx="2">
                  <c:v>0.37265415549597858</c:v>
                </c:pt>
                <c:pt idx="3">
                  <c:v>0.37188434695912265</c:v>
                </c:pt>
              </c:numCache>
            </c:numRef>
          </c:val>
          <c:extLst>
            <c:ext xmlns:c16="http://schemas.microsoft.com/office/drawing/2014/chart" uri="{C3380CC4-5D6E-409C-BE32-E72D297353CC}">
              <c16:uniqueId val="{00000002-8848-4DC6-AC6A-3B440E4C19B7}"/>
            </c:ext>
          </c:extLst>
        </c:ser>
        <c:ser>
          <c:idx val="3"/>
          <c:order val="3"/>
          <c:tx>
            <c:strRef>
              <c:f>Blad1!$B$384</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Blad1!$H$384:$K$384</c:f>
              <c:numCache>
                <c:formatCode>0%</c:formatCode>
                <c:ptCount val="4"/>
                <c:pt idx="0">
                  <c:v>0.31724137931034485</c:v>
                </c:pt>
                <c:pt idx="1">
                  <c:v>0.3411764705882353</c:v>
                </c:pt>
                <c:pt idx="2">
                  <c:v>0.32707774798927614</c:v>
                </c:pt>
                <c:pt idx="3">
                  <c:v>0.32901296111665007</c:v>
                </c:pt>
              </c:numCache>
            </c:numRef>
          </c:val>
          <c:extLst>
            <c:ext xmlns:c16="http://schemas.microsoft.com/office/drawing/2014/chart" uri="{C3380CC4-5D6E-409C-BE32-E72D297353CC}">
              <c16:uniqueId val="{00000003-8848-4DC6-AC6A-3B440E4C19B7}"/>
            </c:ext>
          </c:extLst>
        </c:ser>
        <c:ser>
          <c:idx val="4"/>
          <c:order val="4"/>
          <c:tx>
            <c:strRef>
              <c:f>Blad1!$B$385</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Blad1!$H$385:$K$385</c:f>
              <c:numCache>
                <c:formatCode>0%</c:formatCode>
                <c:ptCount val="4"/>
                <c:pt idx="0">
                  <c:v>0.1103448275862069</c:v>
                </c:pt>
                <c:pt idx="1">
                  <c:v>7.3529411764705885E-2</c:v>
                </c:pt>
                <c:pt idx="2">
                  <c:v>0.12600536193029491</c:v>
                </c:pt>
                <c:pt idx="3">
                  <c:v>0.10368893320039881</c:v>
                </c:pt>
              </c:numCache>
            </c:numRef>
          </c:val>
          <c:extLst>
            <c:ext xmlns:c16="http://schemas.microsoft.com/office/drawing/2014/chart" uri="{C3380CC4-5D6E-409C-BE32-E72D297353CC}">
              <c16:uniqueId val="{00000004-8848-4DC6-AC6A-3B440E4C19B7}"/>
            </c:ext>
          </c:extLst>
        </c:ser>
        <c:dLbls>
          <c:showLegendKey val="0"/>
          <c:showVal val="0"/>
          <c:showCatName val="0"/>
          <c:showSerName val="0"/>
          <c:showPercent val="0"/>
          <c:showBubbleSize val="0"/>
        </c:dLbls>
        <c:gapWidth val="150"/>
        <c:overlap val="100"/>
        <c:axId val="14915872"/>
        <c:axId val="14905792"/>
      </c:barChart>
      <c:catAx>
        <c:axId val="1491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05792"/>
        <c:crosses val="autoZero"/>
        <c:auto val="1"/>
        <c:lblAlgn val="ctr"/>
        <c:lblOffset val="100"/>
        <c:noMultiLvlLbl val="0"/>
      </c:catAx>
      <c:valAx>
        <c:axId val="1490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9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Blad1!$B$386</c:f>
              <c:strCache>
                <c:ptCount val="1"/>
                <c:pt idx="0">
                  <c:v>Helemaal mee oneens</c:v>
                </c:pt>
              </c:strCache>
            </c:strRef>
          </c:tx>
          <c:spPr>
            <a:solidFill>
              <a:schemeClr val="accent1">
                <a:tint val="54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Blad1!$H$386:$K$386</c:f>
              <c:numCache>
                <c:formatCode>0%</c:formatCode>
                <c:ptCount val="4"/>
                <c:pt idx="0">
                  <c:v>2.7586206896551724E-2</c:v>
                </c:pt>
                <c:pt idx="1">
                  <c:v>2.3529411764705882E-2</c:v>
                </c:pt>
                <c:pt idx="2">
                  <c:v>1.3404825737265416E-2</c:v>
                </c:pt>
                <c:pt idx="3">
                  <c:v>2.0937188434695914E-2</c:v>
                </c:pt>
              </c:numCache>
            </c:numRef>
          </c:val>
          <c:extLst>
            <c:ext xmlns:c16="http://schemas.microsoft.com/office/drawing/2014/chart" uri="{C3380CC4-5D6E-409C-BE32-E72D297353CC}">
              <c16:uniqueId val="{00000000-DA11-4C81-A99F-E2E1ED8CDD8E}"/>
            </c:ext>
          </c:extLst>
        </c:ser>
        <c:ser>
          <c:idx val="1"/>
          <c:order val="1"/>
          <c:tx>
            <c:strRef>
              <c:f>Blad1!$B$387</c:f>
              <c:strCache>
                <c:ptCount val="1"/>
                <c:pt idx="0">
                  <c:v>Mee oneens</c:v>
                </c:pt>
              </c:strCache>
            </c:strRef>
          </c:tx>
          <c:spPr>
            <a:solidFill>
              <a:schemeClr val="accent1">
                <a:tint val="77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Blad1!$H$387:$K$387</c:f>
              <c:numCache>
                <c:formatCode>0%</c:formatCode>
                <c:ptCount val="4"/>
                <c:pt idx="0">
                  <c:v>0.14137931034482759</c:v>
                </c:pt>
                <c:pt idx="1">
                  <c:v>0.10588235294117647</c:v>
                </c:pt>
                <c:pt idx="2">
                  <c:v>7.2386058981233251E-2</c:v>
                </c:pt>
                <c:pt idx="3">
                  <c:v>0.10368893320039881</c:v>
                </c:pt>
              </c:numCache>
            </c:numRef>
          </c:val>
          <c:extLst>
            <c:ext xmlns:c16="http://schemas.microsoft.com/office/drawing/2014/chart" uri="{C3380CC4-5D6E-409C-BE32-E72D297353CC}">
              <c16:uniqueId val="{00000001-DA11-4C81-A99F-E2E1ED8CDD8E}"/>
            </c:ext>
          </c:extLst>
        </c:ser>
        <c:ser>
          <c:idx val="2"/>
          <c:order val="2"/>
          <c:tx>
            <c:strRef>
              <c:f>Blad1!$B$388</c:f>
              <c:strCache>
                <c:ptCount val="1"/>
                <c:pt idx="0">
                  <c:v>Neutraal</c:v>
                </c:pt>
              </c:strCache>
            </c:strRef>
          </c:tx>
          <c:spPr>
            <a:solidFill>
              <a:schemeClr val="accent1"/>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Blad1!$H$388:$K$388</c:f>
              <c:numCache>
                <c:formatCode>0%</c:formatCode>
                <c:ptCount val="4"/>
                <c:pt idx="0">
                  <c:v>0.36896551724137933</c:v>
                </c:pt>
                <c:pt idx="1">
                  <c:v>0.30882352941176472</c:v>
                </c:pt>
                <c:pt idx="2">
                  <c:v>0.20375335120643431</c:v>
                </c:pt>
                <c:pt idx="3">
                  <c:v>0.28713858424725824</c:v>
                </c:pt>
              </c:numCache>
            </c:numRef>
          </c:val>
          <c:extLst>
            <c:ext xmlns:c16="http://schemas.microsoft.com/office/drawing/2014/chart" uri="{C3380CC4-5D6E-409C-BE32-E72D297353CC}">
              <c16:uniqueId val="{00000002-DA11-4C81-A99F-E2E1ED8CDD8E}"/>
            </c:ext>
          </c:extLst>
        </c:ser>
        <c:ser>
          <c:idx val="3"/>
          <c:order val="3"/>
          <c:tx>
            <c:strRef>
              <c:f>Blad1!$B$389</c:f>
              <c:strCache>
                <c:ptCount val="1"/>
                <c:pt idx="0">
                  <c:v>Mee eens</c:v>
                </c:pt>
              </c:strCache>
            </c:strRef>
          </c:tx>
          <c:spPr>
            <a:solidFill>
              <a:schemeClr val="accent1">
                <a:shade val="76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Blad1!$H$389:$K$389</c:f>
              <c:numCache>
                <c:formatCode>0%</c:formatCode>
                <c:ptCount val="4"/>
                <c:pt idx="0">
                  <c:v>0.29655172413793102</c:v>
                </c:pt>
                <c:pt idx="1">
                  <c:v>0.38529411764705884</c:v>
                </c:pt>
                <c:pt idx="2">
                  <c:v>0.42359249329758714</c:v>
                </c:pt>
                <c:pt idx="3">
                  <c:v>0.37387836490528414</c:v>
                </c:pt>
              </c:numCache>
            </c:numRef>
          </c:val>
          <c:extLst>
            <c:ext xmlns:c16="http://schemas.microsoft.com/office/drawing/2014/chart" uri="{C3380CC4-5D6E-409C-BE32-E72D297353CC}">
              <c16:uniqueId val="{00000003-DA11-4C81-A99F-E2E1ED8CDD8E}"/>
            </c:ext>
          </c:extLst>
        </c:ser>
        <c:ser>
          <c:idx val="4"/>
          <c:order val="4"/>
          <c:tx>
            <c:strRef>
              <c:f>Blad1!$B$390</c:f>
              <c:strCache>
                <c:ptCount val="1"/>
                <c:pt idx="0">
                  <c:v>Helemaal mee eens</c:v>
                </c:pt>
              </c:strCache>
            </c:strRef>
          </c:tx>
          <c:spPr>
            <a:solidFill>
              <a:schemeClr val="accent1">
                <a:shade val="53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Blad1!$H$390:$K$390</c:f>
              <c:numCache>
                <c:formatCode>0%</c:formatCode>
                <c:ptCount val="4"/>
                <c:pt idx="0">
                  <c:v>0.16206896551724137</c:v>
                </c:pt>
                <c:pt idx="1">
                  <c:v>0.17352941176470588</c:v>
                </c:pt>
                <c:pt idx="2">
                  <c:v>0.27882037533512066</c:v>
                </c:pt>
                <c:pt idx="3">
                  <c:v>0.20937188434695914</c:v>
                </c:pt>
              </c:numCache>
            </c:numRef>
          </c:val>
          <c:extLst>
            <c:ext xmlns:c16="http://schemas.microsoft.com/office/drawing/2014/chart" uri="{C3380CC4-5D6E-409C-BE32-E72D297353CC}">
              <c16:uniqueId val="{00000004-DA11-4C81-A99F-E2E1ED8CDD8E}"/>
            </c:ext>
          </c:extLst>
        </c:ser>
        <c:dLbls>
          <c:showLegendKey val="0"/>
          <c:showVal val="0"/>
          <c:showCatName val="0"/>
          <c:showSerName val="0"/>
          <c:showPercent val="0"/>
          <c:showBubbleSize val="0"/>
        </c:dLbls>
        <c:gapWidth val="150"/>
        <c:overlap val="100"/>
        <c:axId val="14915872"/>
        <c:axId val="14905792"/>
      </c:barChart>
      <c:catAx>
        <c:axId val="1491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905792"/>
        <c:crosses val="autoZero"/>
        <c:auto val="1"/>
        <c:lblAlgn val="ctr"/>
        <c:lblOffset val="100"/>
        <c:noMultiLvlLbl val="0"/>
      </c:catAx>
      <c:valAx>
        <c:axId val="1490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91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q0061_0004 In de drogist zijn veelal voldoende deskundigen die advies kunnen geven over geneesmiddelen</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Blad1!$B$391</c:f>
              <c:strCache>
                <c:ptCount val="1"/>
                <c:pt idx="0">
                  <c:v>Helemaal mee oneens</c:v>
                </c:pt>
              </c:strCache>
            </c:strRef>
          </c:tx>
          <c:spPr>
            <a:solidFill>
              <a:schemeClr val="accent1">
                <a:tint val="54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Blad1!$H$391:$K$391</c:f>
              <c:numCache>
                <c:formatCode>0%</c:formatCode>
                <c:ptCount val="4"/>
                <c:pt idx="0">
                  <c:v>3.793103448275862E-2</c:v>
                </c:pt>
                <c:pt idx="1">
                  <c:v>4.4117647058823532E-2</c:v>
                </c:pt>
                <c:pt idx="2">
                  <c:v>1.6085790884718499E-2</c:v>
                </c:pt>
                <c:pt idx="3">
                  <c:v>3.1904287138584245E-2</c:v>
                </c:pt>
              </c:numCache>
            </c:numRef>
          </c:val>
          <c:extLst>
            <c:ext xmlns:c16="http://schemas.microsoft.com/office/drawing/2014/chart" uri="{C3380CC4-5D6E-409C-BE32-E72D297353CC}">
              <c16:uniqueId val="{00000000-7A30-4F22-B6D6-82D10789257F}"/>
            </c:ext>
          </c:extLst>
        </c:ser>
        <c:ser>
          <c:idx val="1"/>
          <c:order val="1"/>
          <c:tx>
            <c:strRef>
              <c:f>Blad1!$B$392</c:f>
              <c:strCache>
                <c:ptCount val="1"/>
                <c:pt idx="0">
                  <c:v>Mee oneens</c:v>
                </c:pt>
              </c:strCache>
            </c:strRef>
          </c:tx>
          <c:spPr>
            <a:solidFill>
              <a:schemeClr val="accent1">
                <a:tint val="77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Blad1!$H$392:$K$392</c:f>
              <c:numCache>
                <c:formatCode>0%</c:formatCode>
                <c:ptCount val="4"/>
                <c:pt idx="0">
                  <c:v>0.15862068965517243</c:v>
                </c:pt>
                <c:pt idx="1">
                  <c:v>0.12647058823529411</c:v>
                </c:pt>
                <c:pt idx="2">
                  <c:v>0.13136729222520108</c:v>
                </c:pt>
                <c:pt idx="3">
                  <c:v>0.13758723828514458</c:v>
                </c:pt>
              </c:numCache>
            </c:numRef>
          </c:val>
          <c:extLst>
            <c:ext xmlns:c16="http://schemas.microsoft.com/office/drawing/2014/chart" uri="{C3380CC4-5D6E-409C-BE32-E72D297353CC}">
              <c16:uniqueId val="{00000001-7A30-4F22-B6D6-82D10789257F}"/>
            </c:ext>
          </c:extLst>
        </c:ser>
        <c:ser>
          <c:idx val="2"/>
          <c:order val="2"/>
          <c:tx>
            <c:strRef>
              <c:f>Blad1!$B$393</c:f>
              <c:strCache>
                <c:ptCount val="1"/>
                <c:pt idx="0">
                  <c:v>Neutraal</c:v>
                </c:pt>
              </c:strCache>
            </c:strRef>
          </c:tx>
          <c:spPr>
            <a:solidFill>
              <a:schemeClr val="accent1"/>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Blad1!$H$393:$K$393</c:f>
              <c:numCache>
                <c:formatCode>0%</c:formatCode>
                <c:ptCount val="4"/>
                <c:pt idx="0">
                  <c:v>0.35862068965517241</c:v>
                </c:pt>
                <c:pt idx="1">
                  <c:v>0.35588235294117648</c:v>
                </c:pt>
                <c:pt idx="2">
                  <c:v>0.32439678284182305</c:v>
                </c:pt>
                <c:pt idx="3">
                  <c:v>0.34496510468594216</c:v>
                </c:pt>
              </c:numCache>
            </c:numRef>
          </c:val>
          <c:extLst>
            <c:ext xmlns:c16="http://schemas.microsoft.com/office/drawing/2014/chart" uri="{C3380CC4-5D6E-409C-BE32-E72D297353CC}">
              <c16:uniqueId val="{00000002-7A30-4F22-B6D6-82D10789257F}"/>
            </c:ext>
          </c:extLst>
        </c:ser>
        <c:ser>
          <c:idx val="3"/>
          <c:order val="3"/>
          <c:tx>
            <c:strRef>
              <c:f>Blad1!$B$394</c:f>
              <c:strCache>
                <c:ptCount val="1"/>
                <c:pt idx="0">
                  <c:v>Mee eens</c:v>
                </c:pt>
              </c:strCache>
            </c:strRef>
          </c:tx>
          <c:spPr>
            <a:solidFill>
              <a:schemeClr val="accent1">
                <a:shade val="76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Blad1!$H$394:$K$394</c:f>
              <c:numCache>
                <c:formatCode>0%</c:formatCode>
                <c:ptCount val="4"/>
                <c:pt idx="0">
                  <c:v>0.35172413793103446</c:v>
                </c:pt>
                <c:pt idx="1">
                  <c:v>0.38529411764705884</c:v>
                </c:pt>
                <c:pt idx="2">
                  <c:v>0.4128686327077748</c:v>
                </c:pt>
                <c:pt idx="3">
                  <c:v>0.38584247258225324</c:v>
                </c:pt>
              </c:numCache>
            </c:numRef>
          </c:val>
          <c:extLst>
            <c:ext xmlns:c16="http://schemas.microsoft.com/office/drawing/2014/chart" uri="{C3380CC4-5D6E-409C-BE32-E72D297353CC}">
              <c16:uniqueId val="{00000003-7A30-4F22-B6D6-82D10789257F}"/>
            </c:ext>
          </c:extLst>
        </c:ser>
        <c:ser>
          <c:idx val="4"/>
          <c:order val="4"/>
          <c:tx>
            <c:strRef>
              <c:f>Blad1!$B$395</c:f>
              <c:strCache>
                <c:ptCount val="1"/>
                <c:pt idx="0">
                  <c:v>Helemaal mee eens</c:v>
                </c:pt>
              </c:strCache>
            </c:strRef>
          </c:tx>
          <c:spPr>
            <a:solidFill>
              <a:schemeClr val="accent1">
                <a:shade val="53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Blad1!$H$395:$K$395</c:f>
              <c:numCache>
                <c:formatCode>0%</c:formatCode>
                <c:ptCount val="4"/>
                <c:pt idx="0">
                  <c:v>8.9655172413793102E-2</c:v>
                </c:pt>
                <c:pt idx="1">
                  <c:v>8.8235294117647065E-2</c:v>
                </c:pt>
                <c:pt idx="2">
                  <c:v>0.11528150134048257</c:v>
                </c:pt>
                <c:pt idx="3">
                  <c:v>9.8703888334995021E-2</c:v>
                </c:pt>
              </c:numCache>
            </c:numRef>
          </c:val>
          <c:extLst>
            <c:ext xmlns:c16="http://schemas.microsoft.com/office/drawing/2014/chart" uri="{C3380CC4-5D6E-409C-BE32-E72D297353CC}">
              <c16:uniqueId val="{00000004-7A30-4F22-B6D6-82D10789257F}"/>
            </c:ext>
          </c:extLst>
        </c:ser>
        <c:dLbls>
          <c:showLegendKey val="0"/>
          <c:showVal val="0"/>
          <c:showCatName val="0"/>
          <c:showSerName val="0"/>
          <c:showPercent val="0"/>
          <c:showBubbleSize val="0"/>
        </c:dLbls>
        <c:gapWidth val="150"/>
        <c:overlap val="100"/>
        <c:axId val="46141968"/>
        <c:axId val="46122768"/>
      </c:barChart>
      <c:catAx>
        <c:axId val="461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22768"/>
        <c:crosses val="autoZero"/>
        <c:auto val="1"/>
        <c:lblAlgn val="ctr"/>
        <c:lblOffset val="100"/>
        <c:noMultiLvlLbl val="0"/>
      </c:catAx>
      <c:valAx>
        <c:axId val="4612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4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Personen die aangeven een </a:t>
            </a:r>
            <a:r>
              <a:rPr lang="nl-NL" baseline="0"/>
              <a:t> uistekende kennis over pijnstillers te hebben versus de totaalgroep</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PIJNSTILLERS!$J$41</c:f>
              <c:strCache>
                <c:ptCount val="1"/>
                <c:pt idx="0">
                  <c:v>Goed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PIJNSTILLERS!$B$48:$B$56</c:f>
              <c:strCache>
                <c:ptCount val="9"/>
                <c:pt idx="0">
                  <c:v>Dat is waar</c:v>
                </c:pt>
                <c:pt idx="1">
                  <c:v>Dat is niet waar</c:v>
                </c:pt>
                <c:pt idx="2">
                  <c:v>Ik weet het niet zeker</c:v>
                </c:pt>
                <c:pt idx="3">
                  <c:v>Dat is waar</c:v>
                </c:pt>
                <c:pt idx="4">
                  <c:v>Dat is niet waar</c:v>
                </c:pt>
                <c:pt idx="5">
                  <c:v>Ik weet het niet zeker</c:v>
                </c:pt>
                <c:pt idx="6">
                  <c:v>Dat is waar</c:v>
                </c:pt>
                <c:pt idx="7">
                  <c:v>Dat is niet waar</c:v>
                </c:pt>
                <c:pt idx="8">
                  <c:v>Ik weet het niet zeker</c:v>
                </c:pt>
              </c:strCache>
            </c:strRef>
          </c:cat>
          <c:val>
            <c:numRef>
              <c:f>PIJNSTILLERS!$J$48:$J$56</c:f>
              <c:numCache>
                <c:formatCode>0%</c:formatCode>
                <c:ptCount val="9"/>
                <c:pt idx="0">
                  <c:v>0.28368794326241137</c:v>
                </c:pt>
                <c:pt idx="1">
                  <c:v>0.41843971631205673</c:v>
                </c:pt>
                <c:pt idx="2">
                  <c:v>0.28368794326241137</c:v>
                </c:pt>
                <c:pt idx="3">
                  <c:v>0.31205673758865249</c:v>
                </c:pt>
                <c:pt idx="4">
                  <c:v>0.46099290780141844</c:v>
                </c:pt>
                <c:pt idx="5">
                  <c:v>0.21276595744680851</c:v>
                </c:pt>
                <c:pt idx="6">
                  <c:v>0.23404255319148937</c:v>
                </c:pt>
                <c:pt idx="7">
                  <c:v>0.69503546099290781</c:v>
                </c:pt>
                <c:pt idx="8">
                  <c:v>5.6737588652482268E-2</c:v>
                </c:pt>
              </c:numCache>
            </c:numRef>
          </c:val>
          <c:extLst>
            <c:ext xmlns:c16="http://schemas.microsoft.com/office/drawing/2014/chart" uri="{C3380CC4-5D6E-409C-BE32-E72D297353CC}">
              <c16:uniqueId val="{00000000-AA56-418A-AB60-0A9CBB2A4895}"/>
            </c:ext>
          </c:extLst>
        </c:ser>
        <c:ser>
          <c:idx val="1"/>
          <c:order val="1"/>
          <c:tx>
            <c:strRef>
              <c:f>PIJNSTILLERS!$K$41</c:f>
              <c:strCache>
                <c:ptCount val="1"/>
                <c:pt idx="0">
                  <c:v>Totaal</c:v>
                </c:pt>
              </c:strCache>
            </c:strRef>
          </c:tx>
          <c:spPr>
            <a:solidFill>
              <a:schemeClr val="accent2"/>
            </a:solidFill>
            <a:ln>
              <a:noFill/>
            </a:ln>
            <a:effectLst/>
          </c:spPr>
          <c:invertIfNegative val="0"/>
          <c:cat>
            <c:strRef>
              <c:f>PIJNSTILLERS!$B$48:$B$56</c:f>
              <c:strCache>
                <c:ptCount val="9"/>
                <c:pt idx="0">
                  <c:v>Dat is waar</c:v>
                </c:pt>
                <c:pt idx="1">
                  <c:v>Dat is niet waar</c:v>
                </c:pt>
                <c:pt idx="2">
                  <c:v>Ik weet het niet zeker</c:v>
                </c:pt>
                <c:pt idx="3">
                  <c:v>Dat is waar</c:v>
                </c:pt>
                <c:pt idx="4">
                  <c:v>Dat is niet waar</c:v>
                </c:pt>
                <c:pt idx="5">
                  <c:v>Ik weet het niet zeker</c:v>
                </c:pt>
                <c:pt idx="6">
                  <c:v>Dat is waar</c:v>
                </c:pt>
                <c:pt idx="7">
                  <c:v>Dat is niet waar</c:v>
                </c:pt>
                <c:pt idx="8">
                  <c:v>Ik weet het niet zeker</c:v>
                </c:pt>
              </c:strCache>
            </c:strRef>
          </c:cat>
          <c:val>
            <c:numRef>
              <c:f>PIJNSTILLERS!$K$48:$K$56</c:f>
              <c:numCache>
                <c:formatCode>0%</c:formatCode>
                <c:ptCount val="9"/>
                <c:pt idx="0">
                  <c:v>0.29134615384615387</c:v>
                </c:pt>
                <c:pt idx="1">
                  <c:v>0.30288461538461536</c:v>
                </c:pt>
                <c:pt idx="2">
                  <c:v>0.37307692307692308</c:v>
                </c:pt>
                <c:pt idx="3">
                  <c:v>0.34519230769230769</c:v>
                </c:pt>
                <c:pt idx="4">
                  <c:v>0.30865384615384617</c:v>
                </c:pt>
                <c:pt idx="5">
                  <c:v>0.30961538461538463</c:v>
                </c:pt>
                <c:pt idx="6">
                  <c:v>0.18557692307692308</c:v>
                </c:pt>
                <c:pt idx="7">
                  <c:v>0.6528846153846154</c:v>
                </c:pt>
                <c:pt idx="8">
                  <c:v>0.12788461538461537</c:v>
                </c:pt>
              </c:numCache>
            </c:numRef>
          </c:val>
          <c:extLst>
            <c:ext xmlns:c16="http://schemas.microsoft.com/office/drawing/2014/chart" uri="{C3380CC4-5D6E-409C-BE32-E72D297353CC}">
              <c16:uniqueId val="{00000001-AA56-418A-AB60-0A9CBB2A4895}"/>
            </c:ext>
          </c:extLst>
        </c:ser>
        <c:dLbls>
          <c:showLegendKey val="0"/>
          <c:showVal val="0"/>
          <c:showCatName val="0"/>
          <c:showSerName val="0"/>
          <c:showPercent val="0"/>
          <c:showBubbleSize val="0"/>
        </c:dLbls>
        <c:gapWidth val="182"/>
        <c:axId val="1351580480"/>
        <c:axId val="1351568480"/>
      </c:barChart>
      <c:catAx>
        <c:axId val="1351580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1568480"/>
        <c:crosses val="autoZero"/>
        <c:auto val="1"/>
        <c:lblAlgn val="ctr"/>
        <c:lblOffset val="100"/>
        <c:noMultiLvlLbl val="0"/>
      </c:catAx>
      <c:valAx>
        <c:axId val="1351568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158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Blad1!$B$396</c:f>
              <c:strCache>
                <c:ptCount val="1"/>
                <c:pt idx="0">
                  <c:v>Helemaal mee oneens</c:v>
                </c:pt>
              </c:strCache>
            </c:strRef>
          </c:tx>
          <c:spPr>
            <a:solidFill>
              <a:schemeClr val="accent1">
                <a:tint val="54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Blad1!$H$396:$K$396</c:f>
              <c:numCache>
                <c:formatCode>0%</c:formatCode>
                <c:ptCount val="4"/>
                <c:pt idx="0">
                  <c:v>3.4482758620689655E-2</c:v>
                </c:pt>
                <c:pt idx="1">
                  <c:v>2.9411764705882353E-2</c:v>
                </c:pt>
                <c:pt idx="2">
                  <c:v>4.8257372654155493E-2</c:v>
                </c:pt>
                <c:pt idx="3">
                  <c:v>3.7886340977068791E-2</c:v>
                </c:pt>
              </c:numCache>
            </c:numRef>
          </c:val>
          <c:extLst>
            <c:ext xmlns:c16="http://schemas.microsoft.com/office/drawing/2014/chart" uri="{C3380CC4-5D6E-409C-BE32-E72D297353CC}">
              <c16:uniqueId val="{00000000-93A8-4EA8-921E-77E87F697405}"/>
            </c:ext>
          </c:extLst>
        </c:ser>
        <c:ser>
          <c:idx val="1"/>
          <c:order val="1"/>
          <c:tx>
            <c:strRef>
              <c:f>Blad1!$B$397</c:f>
              <c:strCache>
                <c:ptCount val="1"/>
                <c:pt idx="0">
                  <c:v>Mee oneens</c:v>
                </c:pt>
              </c:strCache>
            </c:strRef>
          </c:tx>
          <c:spPr>
            <a:solidFill>
              <a:schemeClr val="accent1">
                <a:tint val="77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Blad1!$H$397:$K$397</c:f>
              <c:numCache>
                <c:formatCode>0%</c:formatCode>
                <c:ptCount val="4"/>
                <c:pt idx="0">
                  <c:v>0.15517241379310345</c:v>
                </c:pt>
                <c:pt idx="1">
                  <c:v>0.1676470588235294</c:v>
                </c:pt>
                <c:pt idx="2">
                  <c:v>0.16890080428954424</c:v>
                </c:pt>
                <c:pt idx="3">
                  <c:v>0.16450648055832504</c:v>
                </c:pt>
              </c:numCache>
            </c:numRef>
          </c:val>
          <c:extLst>
            <c:ext xmlns:c16="http://schemas.microsoft.com/office/drawing/2014/chart" uri="{C3380CC4-5D6E-409C-BE32-E72D297353CC}">
              <c16:uniqueId val="{00000001-93A8-4EA8-921E-77E87F697405}"/>
            </c:ext>
          </c:extLst>
        </c:ser>
        <c:ser>
          <c:idx val="2"/>
          <c:order val="2"/>
          <c:tx>
            <c:strRef>
              <c:f>Blad1!$B$398</c:f>
              <c:strCache>
                <c:ptCount val="1"/>
                <c:pt idx="0">
                  <c:v>Neutraal</c:v>
                </c:pt>
              </c:strCache>
            </c:strRef>
          </c:tx>
          <c:spPr>
            <a:solidFill>
              <a:schemeClr val="accent1"/>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Blad1!$H$398:$K$398</c:f>
              <c:numCache>
                <c:formatCode>0%</c:formatCode>
                <c:ptCount val="4"/>
                <c:pt idx="0">
                  <c:v>0.40344827586206894</c:v>
                </c:pt>
                <c:pt idx="1">
                  <c:v>0.4</c:v>
                </c:pt>
                <c:pt idx="2">
                  <c:v>0.32171581769436997</c:v>
                </c:pt>
                <c:pt idx="3">
                  <c:v>0.37188434695912265</c:v>
                </c:pt>
              </c:numCache>
            </c:numRef>
          </c:val>
          <c:extLst>
            <c:ext xmlns:c16="http://schemas.microsoft.com/office/drawing/2014/chart" uri="{C3380CC4-5D6E-409C-BE32-E72D297353CC}">
              <c16:uniqueId val="{00000002-93A8-4EA8-921E-77E87F697405}"/>
            </c:ext>
          </c:extLst>
        </c:ser>
        <c:ser>
          <c:idx val="3"/>
          <c:order val="3"/>
          <c:tx>
            <c:strRef>
              <c:f>Blad1!$B$399</c:f>
              <c:strCache>
                <c:ptCount val="1"/>
                <c:pt idx="0">
                  <c:v>Mee eens</c:v>
                </c:pt>
              </c:strCache>
            </c:strRef>
          </c:tx>
          <c:spPr>
            <a:solidFill>
              <a:schemeClr val="accent1">
                <a:shade val="76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Blad1!$H$399:$K$399</c:f>
              <c:numCache>
                <c:formatCode>0%</c:formatCode>
                <c:ptCount val="4"/>
                <c:pt idx="0">
                  <c:v>0.28620689655172415</c:v>
                </c:pt>
                <c:pt idx="1">
                  <c:v>0.33823529411764708</c:v>
                </c:pt>
                <c:pt idx="2">
                  <c:v>0.35924932975871315</c:v>
                </c:pt>
                <c:pt idx="3">
                  <c:v>0.33100697906281157</c:v>
                </c:pt>
              </c:numCache>
            </c:numRef>
          </c:val>
          <c:extLst>
            <c:ext xmlns:c16="http://schemas.microsoft.com/office/drawing/2014/chart" uri="{C3380CC4-5D6E-409C-BE32-E72D297353CC}">
              <c16:uniqueId val="{00000003-93A8-4EA8-921E-77E87F697405}"/>
            </c:ext>
          </c:extLst>
        </c:ser>
        <c:ser>
          <c:idx val="4"/>
          <c:order val="4"/>
          <c:tx>
            <c:strRef>
              <c:f>Blad1!$B$400</c:f>
              <c:strCache>
                <c:ptCount val="1"/>
                <c:pt idx="0">
                  <c:v>Helemaal mee eens</c:v>
                </c:pt>
              </c:strCache>
            </c:strRef>
          </c:tx>
          <c:spPr>
            <a:solidFill>
              <a:schemeClr val="accent1">
                <a:shade val="53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Blad1!$H$400:$K$400</c:f>
              <c:numCache>
                <c:formatCode>0%</c:formatCode>
                <c:ptCount val="4"/>
                <c:pt idx="0">
                  <c:v>0.11379310344827587</c:v>
                </c:pt>
                <c:pt idx="1">
                  <c:v>6.4705882352941183E-2</c:v>
                </c:pt>
                <c:pt idx="2">
                  <c:v>9.9195710455764072E-2</c:v>
                </c:pt>
                <c:pt idx="3">
                  <c:v>9.1724825523429712E-2</c:v>
                </c:pt>
              </c:numCache>
            </c:numRef>
          </c:val>
          <c:extLst>
            <c:ext xmlns:c16="http://schemas.microsoft.com/office/drawing/2014/chart" uri="{C3380CC4-5D6E-409C-BE32-E72D297353CC}">
              <c16:uniqueId val="{00000004-93A8-4EA8-921E-77E87F697405}"/>
            </c:ext>
          </c:extLst>
        </c:ser>
        <c:dLbls>
          <c:showLegendKey val="0"/>
          <c:showVal val="0"/>
          <c:showCatName val="0"/>
          <c:showSerName val="0"/>
          <c:showPercent val="0"/>
          <c:showBubbleSize val="0"/>
        </c:dLbls>
        <c:gapWidth val="150"/>
        <c:overlap val="100"/>
        <c:axId val="46141968"/>
        <c:axId val="46122768"/>
      </c:barChart>
      <c:catAx>
        <c:axId val="461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22768"/>
        <c:crosses val="autoZero"/>
        <c:auto val="1"/>
        <c:lblAlgn val="ctr"/>
        <c:lblOffset val="100"/>
        <c:noMultiLvlLbl val="0"/>
      </c:catAx>
      <c:valAx>
        <c:axId val="4612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4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Blad1!$B$401</c:f>
              <c:strCache>
                <c:ptCount val="1"/>
                <c:pt idx="0">
                  <c:v>Helemaal mee oneens</c:v>
                </c:pt>
              </c:strCache>
            </c:strRef>
          </c:tx>
          <c:spPr>
            <a:solidFill>
              <a:schemeClr val="accent1">
                <a:tint val="54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Blad1!$H$401:$K$401</c:f>
              <c:numCache>
                <c:formatCode>0%</c:formatCode>
                <c:ptCount val="4"/>
                <c:pt idx="0">
                  <c:v>4.4827586206896551E-2</c:v>
                </c:pt>
                <c:pt idx="1">
                  <c:v>6.1764705882352944E-2</c:v>
                </c:pt>
                <c:pt idx="2">
                  <c:v>0.10723860589812333</c:v>
                </c:pt>
                <c:pt idx="3">
                  <c:v>7.3778664007976072E-2</c:v>
                </c:pt>
              </c:numCache>
            </c:numRef>
          </c:val>
          <c:extLst>
            <c:ext xmlns:c16="http://schemas.microsoft.com/office/drawing/2014/chart" uri="{C3380CC4-5D6E-409C-BE32-E72D297353CC}">
              <c16:uniqueId val="{00000000-AC58-4BC5-A5A7-915B8D987CD2}"/>
            </c:ext>
          </c:extLst>
        </c:ser>
        <c:ser>
          <c:idx val="1"/>
          <c:order val="1"/>
          <c:tx>
            <c:strRef>
              <c:f>Blad1!$B$402</c:f>
              <c:strCache>
                <c:ptCount val="1"/>
                <c:pt idx="0">
                  <c:v>Mee oneens</c:v>
                </c:pt>
              </c:strCache>
            </c:strRef>
          </c:tx>
          <c:spPr>
            <a:solidFill>
              <a:schemeClr val="accent1">
                <a:tint val="77000"/>
              </a:schemeClr>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Blad1!$H$402:$K$402</c:f>
              <c:numCache>
                <c:formatCode>0%</c:formatCode>
                <c:ptCount val="4"/>
                <c:pt idx="0">
                  <c:v>0.15172413793103448</c:v>
                </c:pt>
                <c:pt idx="1">
                  <c:v>0.23529411764705882</c:v>
                </c:pt>
                <c:pt idx="2">
                  <c:v>0.25737265415549598</c:v>
                </c:pt>
                <c:pt idx="3">
                  <c:v>0.2193419740777667</c:v>
                </c:pt>
              </c:numCache>
            </c:numRef>
          </c:val>
          <c:extLst>
            <c:ext xmlns:c16="http://schemas.microsoft.com/office/drawing/2014/chart" uri="{C3380CC4-5D6E-409C-BE32-E72D297353CC}">
              <c16:uniqueId val="{00000001-AC58-4BC5-A5A7-915B8D987CD2}"/>
            </c:ext>
          </c:extLst>
        </c:ser>
        <c:ser>
          <c:idx val="2"/>
          <c:order val="2"/>
          <c:tx>
            <c:strRef>
              <c:f>Blad1!$B$403</c:f>
              <c:strCache>
                <c:ptCount val="1"/>
                <c:pt idx="0">
                  <c:v>Neutraal</c:v>
                </c:pt>
              </c:strCache>
            </c:strRef>
          </c:tx>
          <c:spPr>
            <a:solidFill>
              <a:schemeClr val="accent1"/>
            </a:solidFill>
            <a:ln>
              <a:noFill/>
            </a:ln>
            <a:effectLst/>
          </c:spPr>
          <c:invertIfNegative val="0"/>
          <c:cat>
            <c:strRef>
              <c:f>Blad1!$H$380:$K$380</c:f>
              <c:strCache>
                <c:ptCount val="4"/>
                <c:pt idx="0">
                  <c:v>tot en met  35 jaar</c:v>
                </c:pt>
                <c:pt idx="1">
                  <c:v>36-55 jaar</c:v>
                </c:pt>
                <c:pt idx="2">
                  <c:v>56 jaar en ouder</c:v>
                </c:pt>
                <c:pt idx="3">
                  <c:v>Total</c:v>
                </c:pt>
              </c:strCache>
            </c:strRef>
          </c:cat>
          <c:val>
            <c:numRef>
              <c:f>Blad1!$H$403:$K$403</c:f>
              <c:numCache>
                <c:formatCode>0%</c:formatCode>
                <c:ptCount val="4"/>
                <c:pt idx="0">
                  <c:v>0.3896551724137931</c:v>
                </c:pt>
                <c:pt idx="1">
                  <c:v>0.42352941176470588</c:v>
                </c:pt>
                <c:pt idx="2">
                  <c:v>0.42359249329758714</c:v>
                </c:pt>
                <c:pt idx="3">
                  <c:v>0.41375872382851447</c:v>
                </c:pt>
              </c:numCache>
            </c:numRef>
          </c:val>
          <c:extLst>
            <c:ext xmlns:c16="http://schemas.microsoft.com/office/drawing/2014/chart" uri="{C3380CC4-5D6E-409C-BE32-E72D297353CC}">
              <c16:uniqueId val="{00000002-AC58-4BC5-A5A7-915B8D987CD2}"/>
            </c:ext>
          </c:extLst>
        </c:ser>
        <c:ser>
          <c:idx val="3"/>
          <c:order val="3"/>
          <c:tx>
            <c:strRef>
              <c:f>Blad1!$B$404</c:f>
              <c:strCache>
                <c:ptCount val="1"/>
                <c:pt idx="0">
                  <c:v>Mee eens</c:v>
                </c:pt>
              </c:strCache>
            </c:strRef>
          </c:tx>
          <c:spPr>
            <a:solidFill>
              <a:schemeClr val="accent1">
                <a:shade val="76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Blad1!$H$404:$K$404</c:f>
              <c:numCache>
                <c:formatCode>0%</c:formatCode>
                <c:ptCount val="4"/>
                <c:pt idx="0">
                  <c:v>0.30689655172413793</c:v>
                </c:pt>
                <c:pt idx="1">
                  <c:v>0.23529411764705882</c:v>
                </c:pt>
                <c:pt idx="2">
                  <c:v>0.1581769436997319</c:v>
                </c:pt>
                <c:pt idx="3">
                  <c:v>0.22731804586241275</c:v>
                </c:pt>
              </c:numCache>
            </c:numRef>
          </c:val>
          <c:extLst>
            <c:ext xmlns:c16="http://schemas.microsoft.com/office/drawing/2014/chart" uri="{C3380CC4-5D6E-409C-BE32-E72D297353CC}">
              <c16:uniqueId val="{00000003-AC58-4BC5-A5A7-915B8D987CD2}"/>
            </c:ext>
          </c:extLst>
        </c:ser>
        <c:ser>
          <c:idx val="4"/>
          <c:order val="4"/>
          <c:tx>
            <c:strRef>
              <c:f>Blad1!$B$405</c:f>
              <c:strCache>
                <c:ptCount val="1"/>
                <c:pt idx="0">
                  <c:v>Helemaal mee eens</c:v>
                </c:pt>
              </c:strCache>
            </c:strRef>
          </c:tx>
          <c:spPr>
            <a:solidFill>
              <a:schemeClr val="accent1">
                <a:shade val="53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Blad1!$H$380:$K$380</c:f>
              <c:strCache>
                <c:ptCount val="4"/>
                <c:pt idx="0">
                  <c:v>tot en met  35 jaar</c:v>
                </c:pt>
                <c:pt idx="1">
                  <c:v>36-55 jaar</c:v>
                </c:pt>
                <c:pt idx="2">
                  <c:v>56 jaar en ouder</c:v>
                </c:pt>
                <c:pt idx="3">
                  <c:v>Total</c:v>
                </c:pt>
              </c:strCache>
            </c:strRef>
          </c:cat>
          <c:val>
            <c:numRef>
              <c:f>Blad1!$H$405:$K$405</c:f>
              <c:numCache>
                <c:formatCode>0%</c:formatCode>
                <c:ptCount val="4"/>
                <c:pt idx="0">
                  <c:v>0.10689655172413794</c:v>
                </c:pt>
                <c:pt idx="1">
                  <c:v>4.1176470588235294E-2</c:v>
                </c:pt>
                <c:pt idx="2">
                  <c:v>4.8257372654155493E-2</c:v>
                </c:pt>
                <c:pt idx="3">
                  <c:v>6.2811565304087741E-2</c:v>
                </c:pt>
              </c:numCache>
            </c:numRef>
          </c:val>
          <c:extLst>
            <c:ext xmlns:c16="http://schemas.microsoft.com/office/drawing/2014/chart" uri="{C3380CC4-5D6E-409C-BE32-E72D297353CC}">
              <c16:uniqueId val="{00000004-AC58-4BC5-A5A7-915B8D987CD2}"/>
            </c:ext>
          </c:extLst>
        </c:ser>
        <c:dLbls>
          <c:showLegendKey val="0"/>
          <c:showVal val="0"/>
          <c:showCatName val="0"/>
          <c:showSerName val="0"/>
          <c:showPercent val="0"/>
          <c:showBubbleSize val="0"/>
        </c:dLbls>
        <c:gapWidth val="150"/>
        <c:overlap val="100"/>
        <c:axId val="46141968"/>
        <c:axId val="46122768"/>
      </c:barChart>
      <c:catAx>
        <c:axId val="461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22768"/>
        <c:crosses val="autoZero"/>
        <c:auto val="1"/>
        <c:lblAlgn val="ctr"/>
        <c:lblOffset val="100"/>
        <c:noMultiLvlLbl val="0"/>
      </c:catAx>
      <c:valAx>
        <c:axId val="4612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4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Blad1!$B$407</c:f>
              <c:strCache>
                <c:ptCount val="1"/>
                <c:pt idx="0">
                  <c:v>Helemaal mee oneens</c:v>
                </c:pt>
              </c:strCache>
            </c:strRef>
          </c:tx>
          <c:spPr>
            <a:solidFill>
              <a:schemeClr val="accent1">
                <a:tint val="54000"/>
              </a:schemeClr>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Blad1!$H$407:$K$407</c:f>
              <c:numCache>
                <c:formatCode>0%</c:formatCode>
                <c:ptCount val="4"/>
                <c:pt idx="0">
                  <c:v>2.4137931034482758E-2</c:v>
                </c:pt>
                <c:pt idx="1">
                  <c:v>2.9411764705882353E-2</c:v>
                </c:pt>
                <c:pt idx="2">
                  <c:v>5.0938337801608578E-2</c:v>
                </c:pt>
                <c:pt idx="3">
                  <c:v>3.589232303090728E-2</c:v>
                </c:pt>
              </c:numCache>
            </c:numRef>
          </c:val>
          <c:extLst>
            <c:ext xmlns:c16="http://schemas.microsoft.com/office/drawing/2014/chart" uri="{C3380CC4-5D6E-409C-BE32-E72D297353CC}">
              <c16:uniqueId val="{00000000-D641-439E-A71D-A17718461557}"/>
            </c:ext>
          </c:extLst>
        </c:ser>
        <c:ser>
          <c:idx val="1"/>
          <c:order val="1"/>
          <c:tx>
            <c:strRef>
              <c:f>Blad1!$B$408</c:f>
              <c:strCache>
                <c:ptCount val="1"/>
                <c:pt idx="0">
                  <c:v>Mee oneens</c:v>
                </c:pt>
              </c:strCache>
            </c:strRef>
          </c:tx>
          <c:spPr>
            <a:solidFill>
              <a:schemeClr val="accent1">
                <a:tint val="77000"/>
              </a:schemeClr>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Blad1!$H$408:$K$408</c:f>
              <c:numCache>
                <c:formatCode>0%</c:formatCode>
                <c:ptCount val="4"/>
                <c:pt idx="0">
                  <c:v>0.13793103448275862</c:v>
                </c:pt>
                <c:pt idx="1">
                  <c:v>7.9411764705882348E-2</c:v>
                </c:pt>
                <c:pt idx="2">
                  <c:v>0.10455764075067024</c:v>
                </c:pt>
                <c:pt idx="3">
                  <c:v>0.10568295114656032</c:v>
                </c:pt>
              </c:numCache>
            </c:numRef>
          </c:val>
          <c:extLst>
            <c:ext xmlns:c16="http://schemas.microsoft.com/office/drawing/2014/chart" uri="{C3380CC4-5D6E-409C-BE32-E72D297353CC}">
              <c16:uniqueId val="{00000001-D641-439E-A71D-A17718461557}"/>
            </c:ext>
          </c:extLst>
        </c:ser>
        <c:ser>
          <c:idx val="2"/>
          <c:order val="2"/>
          <c:tx>
            <c:strRef>
              <c:f>Blad1!$B$409</c:f>
              <c:strCache>
                <c:ptCount val="1"/>
                <c:pt idx="0">
                  <c:v>Neutraal</c:v>
                </c:pt>
              </c:strCache>
            </c:strRef>
          </c:tx>
          <c:spPr>
            <a:solidFill>
              <a:schemeClr val="accent1"/>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Blad1!$H$409:$K$409</c:f>
              <c:numCache>
                <c:formatCode>0%</c:formatCode>
                <c:ptCount val="4"/>
                <c:pt idx="0">
                  <c:v>0.39655172413793105</c:v>
                </c:pt>
                <c:pt idx="1">
                  <c:v>0.52647058823529413</c:v>
                </c:pt>
                <c:pt idx="2">
                  <c:v>0.52546916890080431</c:v>
                </c:pt>
                <c:pt idx="3">
                  <c:v>0.48853439680957128</c:v>
                </c:pt>
              </c:numCache>
            </c:numRef>
          </c:val>
          <c:extLst>
            <c:ext xmlns:c16="http://schemas.microsoft.com/office/drawing/2014/chart" uri="{C3380CC4-5D6E-409C-BE32-E72D297353CC}">
              <c16:uniqueId val="{00000002-D641-439E-A71D-A17718461557}"/>
            </c:ext>
          </c:extLst>
        </c:ser>
        <c:ser>
          <c:idx val="3"/>
          <c:order val="3"/>
          <c:tx>
            <c:strRef>
              <c:f>Blad1!$B$410</c:f>
              <c:strCache>
                <c:ptCount val="1"/>
                <c:pt idx="0">
                  <c:v>Mee eens</c:v>
                </c:pt>
              </c:strCache>
            </c:strRef>
          </c:tx>
          <c:spPr>
            <a:solidFill>
              <a:schemeClr val="accent1">
                <a:shade val="76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Blad1!$H$401:$K$401</c:f>
              <c:strCache>
                <c:ptCount val="4"/>
                <c:pt idx="0">
                  <c:v>tot en met  35 jaar</c:v>
                </c:pt>
                <c:pt idx="1">
                  <c:v>36-55 jaar</c:v>
                </c:pt>
                <c:pt idx="2">
                  <c:v>56 jaar en ouder</c:v>
                </c:pt>
                <c:pt idx="3">
                  <c:v>Total</c:v>
                </c:pt>
              </c:strCache>
            </c:strRef>
          </c:cat>
          <c:val>
            <c:numRef>
              <c:f>Blad1!$H$410:$K$410</c:f>
              <c:numCache>
                <c:formatCode>0%</c:formatCode>
                <c:ptCount val="4"/>
                <c:pt idx="0">
                  <c:v>0.36206896551724138</c:v>
                </c:pt>
                <c:pt idx="1">
                  <c:v>0.29705882352941176</c:v>
                </c:pt>
                <c:pt idx="2">
                  <c:v>0.22788203753351208</c:v>
                </c:pt>
                <c:pt idx="3">
                  <c:v>0.29012961116650049</c:v>
                </c:pt>
              </c:numCache>
            </c:numRef>
          </c:val>
          <c:extLst>
            <c:ext xmlns:c16="http://schemas.microsoft.com/office/drawing/2014/chart" uri="{C3380CC4-5D6E-409C-BE32-E72D297353CC}">
              <c16:uniqueId val="{00000003-D641-439E-A71D-A17718461557}"/>
            </c:ext>
          </c:extLst>
        </c:ser>
        <c:ser>
          <c:idx val="4"/>
          <c:order val="4"/>
          <c:tx>
            <c:strRef>
              <c:f>Blad1!$B$411</c:f>
              <c:strCache>
                <c:ptCount val="1"/>
                <c:pt idx="0">
                  <c:v>Helemaal mee eens</c:v>
                </c:pt>
              </c:strCache>
            </c:strRef>
          </c:tx>
          <c:spPr>
            <a:solidFill>
              <a:schemeClr val="accent1">
                <a:shade val="53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Blad1!$H$401:$K$401</c:f>
              <c:strCache>
                <c:ptCount val="4"/>
                <c:pt idx="0">
                  <c:v>tot en met  35 jaar</c:v>
                </c:pt>
                <c:pt idx="1">
                  <c:v>36-55 jaar</c:v>
                </c:pt>
                <c:pt idx="2">
                  <c:v>56 jaar en ouder</c:v>
                </c:pt>
                <c:pt idx="3">
                  <c:v>Total</c:v>
                </c:pt>
              </c:strCache>
            </c:strRef>
          </c:cat>
          <c:val>
            <c:numRef>
              <c:f>Blad1!$H$411:$K$411</c:f>
              <c:numCache>
                <c:formatCode>0%</c:formatCode>
                <c:ptCount val="4"/>
                <c:pt idx="0">
                  <c:v>7.586206896551724E-2</c:v>
                </c:pt>
                <c:pt idx="1">
                  <c:v>6.7647058823529407E-2</c:v>
                </c:pt>
                <c:pt idx="2">
                  <c:v>8.8471849865951746E-2</c:v>
                </c:pt>
                <c:pt idx="3">
                  <c:v>7.7766699900299108E-2</c:v>
                </c:pt>
              </c:numCache>
            </c:numRef>
          </c:val>
          <c:extLst>
            <c:ext xmlns:c16="http://schemas.microsoft.com/office/drawing/2014/chart" uri="{C3380CC4-5D6E-409C-BE32-E72D297353CC}">
              <c16:uniqueId val="{00000004-D641-439E-A71D-A17718461557}"/>
            </c:ext>
          </c:extLst>
        </c:ser>
        <c:dLbls>
          <c:showLegendKey val="0"/>
          <c:showVal val="0"/>
          <c:showCatName val="0"/>
          <c:showSerName val="0"/>
          <c:showPercent val="0"/>
          <c:showBubbleSize val="0"/>
        </c:dLbls>
        <c:gapWidth val="150"/>
        <c:overlap val="100"/>
        <c:axId val="46141968"/>
        <c:axId val="46122768"/>
      </c:barChart>
      <c:catAx>
        <c:axId val="461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22768"/>
        <c:crosses val="autoZero"/>
        <c:auto val="1"/>
        <c:lblAlgn val="ctr"/>
        <c:lblOffset val="100"/>
        <c:noMultiLvlLbl val="0"/>
      </c:catAx>
      <c:valAx>
        <c:axId val="4612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4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Blad1!$B$412</c:f>
              <c:strCache>
                <c:ptCount val="1"/>
                <c:pt idx="0">
                  <c:v>Helemaal mee oneens</c:v>
                </c:pt>
              </c:strCache>
            </c:strRef>
          </c:tx>
          <c:spPr>
            <a:solidFill>
              <a:schemeClr val="accent1">
                <a:tint val="54000"/>
              </a:schemeClr>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Blad1!$H$412:$K$412</c:f>
              <c:numCache>
                <c:formatCode>0%</c:formatCode>
                <c:ptCount val="4"/>
                <c:pt idx="0">
                  <c:v>6.8965517241379309E-3</c:v>
                </c:pt>
                <c:pt idx="1">
                  <c:v>2.6470588235294117E-2</c:v>
                </c:pt>
                <c:pt idx="2">
                  <c:v>2.1447721179624665E-2</c:v>
                </c:pt>
                <c:pt idx="3">
                  <c:v>1.8943170488534396E-2</c:v>
                </c:pt>
              </c:numCache>
            </c:numRef>
          </c:val>
          <c:extLst>
            <c:ext xmlns:c16="http://schemas.microsoft.com/office/drawing/2014/chart" uri="{C3380CC4-5D6E-409C-BE32-E72D297353CC}">
              <c16:uniqueId val="{00000000-DECC-4F54-8F17-482B319AD07C}"/>
            </c:ext>
          </c:extLst>
        </c:ser>
        <c:ser>
          <c:idx val="1"/>
          <c:order val="1"/>
          <c:tx>
            <c:strRef>
              <c:f>Blad1!$B$413</c:f>
              <c:strCache>
                <c:ptCount val="1"/>
                <c:pt idx="0">
                  <c:v>Mee oneens</c:v>
                </c:pt>
              </c:strCache>
            </c:strRef>
          </c:tx>
          <c:spPr>
            <a:solidFill>
              <a:schemeClr val="accent1">
                <a:tint val="77000"/>
              </a:schemeClr>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Blad1!$H$413:$K$413</c:f>
              <c:numCache>
                <c:formatCode>0%</c:formatCode>
                <c:ptCount val="4"/>
                <c:pt idx="0">
                  <c:v>0.10689655172413794</c:v>
                </c:pt>
                <c:pt idx="1">
                  <c:v>6.7647058823529407E-2</c:v>
                </c:pt>
                <c:pt idx="2">
                  <c:v>5.6300268096514748E-2</c:v>
                </c:pt>
                <c:pt idx="3">
                  <c:v>7.4775672981056834E-2</c:v>
                </c:pt>
              </c:numCache>
            </c:numRef>
          </c:val>
          <c:extLst>
            <c:ext xmlns:c16="http://schemas.microsoft.com/office/drawing/2014/chart" uri="{C3380CC4-5D6E-409C-BE32-E72D297353CC}">
              <c16:uniqueId val="{00000001-DECC-4F54-8F17-482B319AD07C}"/>
            </c:ext>
          </c:extLst>
        </c:ser>
        <c:ser>
          <c:idx val="2"/>
          <c:order val="2"/>
          <c:tx>
            <c:strRef>
              <c:f>Blad1!$B$414</c:f>
              <c:strCache>
                <c:ptCount val="1"/>
                <c:pt idx="0">
                  <c:v>Neutraal</c:v>
                </c:pt>
              </c:strCache>
            </c:strRef>
          </c:tx>
          <c:spPr>
            <a:solidFill>
              <a:schemeClr val="accent1"/>
            </a:solidFill>
            <a:ln>
              <a:noFill/>
            </a:ln>
            <a:effectLst/>
          </c:spPr>
          <c:invertIfNegative val="0"/>
          <c:cat>
            <c:strRef>
              <c:f>Blad1!$H$401:$K$401</c:f>
              <c:strCache>
                <c:ptCount val="4"/>
                <c:pt idx="0">
                  <c:v>tot en met  35 jaar</c:v>
                </c:pt>
                <c:pt idx="1">
                  <c:v>36-55 jaar</c:v>
                </c:pt>
                <c:pt idx="2">
                  <c:v>56 jaar en ouder</c:v>
                </c:pt>
                <c:pt idx="3">
                  <c:v>Total</c:v>
                </c:pt>
              </c:strCache>
            </c:strRef>
          </c:cat>
          <c:val>
            <c:numRef>
              <c:f>Blad1!$H$414:$K$414</c:f>
              <c:numCache>
                <c:formatCode>0%</c:formatCode>
                <c:ptCount val="4"/>
                <c:pt idx="0">
                  <c:v>0.38620689655172413</c:v>
                </c:pt>
                <c:pt idx="1">
                  <c:v>0.47352941176470587</c:v>
                </c:pt>
                <c:pt idx="2">
                  <c:v>0.34852546916890081</c:v>
                </c:pt>
                <c:pt idx="3">
                  <c:v>0.40179461615154538</c:v>
                </c:pt>
              </c:numCache>
            </c:numRef>
          </c:val>
          <c:extLst>
            <c:ext xmlns:c16="http://schemas.microsoft.com/office/drawing/2014/chart" uri="{C3380CC4-5D6E-409C-BE32-E72D297353CC}">
              <c16:uniqueId val="{00000002-DECC-4F54-8F17-482B319AD07C}"/>
            </c:ext>
          </c:extLst>
        </c:ser>
        <c:ser>
          <c:idx val="3"/>
          <c:order val="3"/>
          <c:tx>
            <c:strRef>
              <c:f>Blad1!$B$415</c:f>
              <c:strCache>
                <c:ptCount val="1"/>
                <c:pt idx="0">
                  <c:v>Mee eens</c:v>
                </c:pt>
              </c:strCache>
            </c:strRef>
          </c:tx>
          <c:spPr>
            <a:solidFill>
              <a:schemeClr val="accent1">
                <a:shade val="76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Blad1!$H$401:$K$401</c:f>
              <c:strCache>
                <c:ptCount val="4"/>
                <c:pt idx="0">
                  <c:v>tot en met  35 jaar</c:v>
                </c:pt>
                <c:pt idx="1">
                  <c:v>36-55 jaar</c:v>
                </c:pt>
                <c:pt idx="2">
                  <c:v>56 jaar en ouder</c:v>
                </c:pt>
                <c:pt idx="3">
                  <c:v>Total</c:v>
                </c:pt>
              </c:strCache>
            </c:strRef>
          </c:cat>
          <c:val>
            <c:numRef>
              <c:f>Blad1!$H$415:$K$415</c:f>
              <c:numCache>
                <c:formatCode>0%</c:formatCode>
                <c:ptCount val="4"/>
                <c:pt idx="0">
                  <c:v>0.35517241379310344</c:v>
                </c:pt>
                <c:pt idx="1">
                  <c:v>0.3352941176470588</c:v>
                </c:pt>
                <c:pt idx="2">
                  <c:v>0.39946380697050937</c:v>
                </c:pt>
                <c:pt idx="3">
                  <c:v>0.36490528414755735</c:v>
                </c:pt>
              </c:numCache>
            </c:numRef>
          </c:val>
          <c:extLst>
            <c:ext xmlns:c16="http://schemas.microsoft.com/office/drawing/2014/chart" uri="{C3380CC4-5D6E-409C-BE32-E72D297353CC}">
              <c16:uniqueId val="{00000003-DECC-4F54-8F17-482B319AD07C}"/>
            </c:ext>
          </c:extLst>
        </c:ser>
        <c:ser>
          <c:idx val="4"/>
          <c:order val="4"/>
          <c:tx>
            <c:strRef>
              <c:f>Blad1!$B$416</c:f>
              <c:strCache>
                <c:ptCount val="1"/>
                <c:pt idx="0">
                  <c:v>Helemaal mee eens</c:v>
                </c:pt>
              </c:strCache>
            </c:strRef>
          </c:tx>
          <c:spPr>
            <a:solidFill>
              <a:schemeClr val="accent1">
                <a:shade val="53000"/>
              </a:schemeClr>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Blad1!$H$401:$K$401</c:f>
              <c:strCache>
                <c:ptCount val="4"/>
                <c:pt idx="0">
                  <c:v>tot en met  35 jaar</c:v>
                </c:pt>
                <c:pt idx="1">
                  <c:v>36-55 jaar</c:v>
                </c:pt>
                <c:pt idx="2">
                  <c:v>56 jaar en ouder</c:v>
                </c:pt>
                <c:pt idx="3">
                  <c:v>Total</c:v>
                </c:pt>
              </c:strCache>
            </c:strRef>
          </c:cat>
          <c:val>
            <c:numRef>
              <c:f>Blad1!$H$416:$K$416</c:f>
              <c:numCache>
                <c:formatCode>0%</c:formatCode>
                <c:ptCount val="4"/>
                <c:pt idx="0">
                  <c:v>0.14482758620689656</c:v>
                </c:pt>
                <c:pt idx="1">
                  <c:v>9.7058823529411767E-2</c:v>
                </c:pt>
                <c:pt idx="2">
                  <c:v>0.17158176943699732</c:v>
                </c:pt>
                <c:pt idx="3">
                  <c:v>0.13858424725822532</c:v>
                </c:pt>
              </c:numCache>
            </c:numRef>
          </c:val>
          <c:extLst>
            <c:ext xmlns:c16="http://schemas.microsoft.com/office/drawing/2014/chart" uri="{C3380CC4-5D6E-409C-BE32-E72D297353CC}">
              <c16:uniqueId val="{00000004-DECC-4F54-8F17-482B319AD07C}"/>
            </c:ext>
          </c:extLst>
        </c:ser>
        <c:dLbls>
          <c:showLegendKey val="0"/>
          <c:showVal val="0"/>
          <c:showCatName val="0"/>
          <c:showSerName val="0"/>
          <c:showPercent val="0"/>
          <c:showBubbleSize val="0"/>
        </c:dLbls>
        <c:gapWidth val="150"/>
        <c:overlap val="100"/>
        <c:axId val="46141968"/>
        <c:axId val="46122768"/>
      </c:barChart>
      <c:catAx>
        <c:axId val="461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22768"/>
        <c:crosses val="autoZero"/>
        <c:auto val="1"/>
        <c:lblAlgn val="ctr"/>
        <c:lblOffset val="100"/>
        <c:noMultiLvlLbl val="0"/>
      </c:catAx>
      <c:valAx>
        <c:axId val="4612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614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q0062_0001 Een filiaalmanager van een drogisterij; vergelijkbaar met die van een tabakswinkel of schoenenzaak</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stacked"/>
        <c:varyColors val="0"/>
        <c:ser>
          <c:idx val="0"/>
          <c:order val="0"/>
          <c:tx>
            <c:strRef>
              <c:f>Blad1!$B$415</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Blad1!$H$415:$K$415</c:f>
              <c:numCache>
                <c:formatCode>0%</c:formatCode>
                <c:ptCount val="4"/>
                <c:pt idx="0">
                  <c:v>0.36896551724137933</c:v>
                </c:pt>
                <c:pt idx="1">
                  <c:v>0.31470588235294117</c:v>
                </c:pt>
                <c:pt idx="2">
                  <c:v>0.22520107238605899</c:v>
                </c:pt>
                <c:pt idx="3">
                  <c:v>0.29710867397806578</c:v>
                </c:pt>
              </c:numCache>
            </c:numRef>
          </c:val>
          <c:extLst>
            <c:ext xmlns:c16="http://schemas.microsoft.com/office/drawing/2014/chart" uri="{C3380CC4-5D6E-409C-BE32-E72D297353CC}">
              <c16:uniqueId val="{00000000-C479-49DA-95FF-24222D48D64A}"/>
            </c:ext>
          </c:extLst>
        </c:ser>
        <c:ser>
          <c:idx val="1"/>
          <c:order val="1"/>
          <c:tx>
            <c:strRef>
              <c:f>Blad1!$B$416</c:f>
              <c:strCache>
                <c:ptCount val="1"/>
                <c:pt idx="0">
                  <c:v>Nee</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Blad1!$H$416:$K$416</c:f>
              <c:numCache>
                <c:formatCode>0%</c:formatCode>
                <c:ptCount val="4"/>
                <c:pt idx="0">
                  <c:v>0.44827586206896552</c:v>
                </c:pt>
                <c:pt idx="1">
                  <c:v>0.50882352941176467</c:v>
                </c:pt>
                <c:pt idx="2">
                  <c:v>0.63270777479892759</c:v>
                </c:pt>
                <c:pt idx="3">
                  <c:v>0.53738783649052846</c:v>
                </c:pt>
              </c:numCache>
            </c:numRef>
          </c:val>
          <c:extLst>
            <c:ext xmlns:c16="http://schemas.microsoft.com/office/drawing/2014/chart" uri="{C3380CC4-5D6E-409C-BE32-E72D297353CC}">
              <c16:uniqueId val="{00000001-C479-49DA-95FF-24222D48D64A}"/>
            </c:ext>
          </c:extLst>
        </c:ser>
        <c:ser>
          <c:idx val="2"/>
          <c:order val="2"/>
          <c:tx>
            <c:strRef>
              <c:f>Blad1!$B$417</c:f>
              <c:strCache>
                <c:ptCount val="1"/>
                <c:pt idx="0">
                  <c:v>Weet niet</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Blad1!$H$417:$K$417</c:f>
              <c:numCache>
                <c:formatCode>0%</c:formatCode>
                <c:ptCount val="4"/>
                <c:pt idx="0">
                  <c:v>0.17586206896551723</c:v>
                </c:pt>
                <c:pt idx="1">
                  <c:v>0.17352941176470588</c:v>
                </c:pt>
                <c:pt idx="2">
                  <c:v>0.14209115281501342</c:v>
                </c:pt>
                <c:pt idx="3">
                  <c:v>0.16251246261216351</c:v>
                </c:pt>
              </c:numCache>
            </c:numRef>
          </c:val>
          <c:extLst>
            <c:ext xmlns:c16="http://schemas.microsoft.com/office/drawing/2014/chart" uri="{C3380CC4-5D6E-409C-BE32-E72D297353CC}">
              <c16:uniqueId val="{00000002-C479-49DA-95FF-24222D48D64A}"/>
            </c:ext>
          </c:extLst>
        </c:ser>
        <c:dLbls>
          <c:showLegendKey val="0"/>
          <c:showVal val="0"/>
          <c:showCatName val="0"/>
          <c:showSerName val="0"/>
          <c:showPercent val="0"/>
          <c:showBubbleSize val="0"/>
        </c:dLbls>
        <c:gapWidth val="150"/>
        <c:overlap val="100"/>
        <c:axId val="1421392495"/>
        <c:axId val="1421416975"/>
      </c:barChart>
      <c:catAx>
        <c:axId val="1421392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416975"/>
        <c:crosses val="autoZero"/>
        <c:auto val="1"/>
        <c:lblAlgn val="ctr"/>
        <c:lblOffset val="100"/>
        <c:noMultiLvlLbl val="0"/>
      </c:catAx>
      <c:valAx>
        <c:axId val="1421416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392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q0062_0002 Een filiaalmanager die een cursus heeft gedaan zodat zij wat meer weet over zelfzorggeneesmiddelen</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Blad1!$B$418</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Blad1!$H$418:$K$418</c:f>
              <c:numCache>
                <c:formatCode>0%</c:formatCode>
                <c:ptCount val="4"/>
                <c:pt idx="0">
                  <c:v>0.53793103448275859</c:v>
                </c:pt>
                <c:pt idx="1">
                  <c:v>0.55588235294117649</c:v>
                </c:pt>
                <c:pt idx="2">
                  <c:v>0.63270777479892759</c:v>
                </c:pt>
                <c:pt idx="3">
                  <c:v>0.57926221335992023</c:v>
                </c:pt>
              </c:numCache>
            </c:numRef>
          </c:val>
          <c:extLst>
            <c:ext xmlns:c16="http://schemas.microsoft.com/office/drawing/2014/chart" uri="{C3380CC4-5D6E-409C-BE32-E72D297353CC}">
              <c16:uniqueId val="{00000000-E4FB-45C3-B994-394E2DD245BD}"/>
            </c:ext>
          </c:extLst>
        </c:ser>
        <c:ser>
          <c:idx val="1"/>
          <c:order val="1"/>
          <c:tx>
            <c:strRef>
              <c:f>Blad1!$B$419</c:f>
              <c:strCache>
                <c:ptCount val="1"/>
                <c:pt idx="0">
                  <c:v>Nee</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Blad1!$H$419:$K$419</c:f>
              <c:numCache>
                <c:formatCode>0%</c:formatCode>
                <c:ptCount val="4"/>
                <c:pt idx="0">
                  <c:v>0.28965517241379313</c:v>
                </c:pt>
                <c:pt idx="1">
                  <c:v>0.27647058823529413</c:v>
                </c:pt>
                <c:pt idx="2">
                  <c:v>0.24664879356568364</c:v>
                </c:pt>
                <c:pt idx="3">
                  <c:v>0.2691924227318046</c:v>
                </c:pt>
              </c:numCache>
            </c:numRef>
          </c:val>
          <c:extLst>
            <c:ext xmlns:c16="http://schemas.microsoft.com/office/drawing/2014/chart" uri="{C3380CC4-5D6E-409C-BE32-E72D297353CC}">
              <c16:uniqueId val="{00000001-E4FB-45C3-B994-394E2DD245BD}"/>
            </c:ext>
          </c:extLst>
        </c:ser>
        <c:ser>
          <c:idx val="2"/>
          <c:order val="2"/>
          <c:tx>
            <c:strRef>
              <c:f>Blad1!$B$420</c:f>
              <c:strCache>
                <c:ptCount val="1"/>
                <c:pt idx="0">
                  <c:v>Weet niet</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Blad1!$H$420:$K$420</c:f>
              <c:numCache>
                <c:formatCode>0%</c:formatCode>
                <c:ptCount val="4"/>
                <c:pt idx="0">
                  <c:v>0.17241379310344829</c:v>
                </c:pt>
                <c:pt idx="1">
                  <c:v>0.16470588235294117</c:v>
                </c:pt>
                <c:pt idx="2">
                  <c:v>0.11796246648793565</c:v>
                </c:pt>
                <c:pt idx="3">
                  <c:v>0.14955134596211367</c:v>
                </c:pt>
              </c:numCache>
            </c:numRef>
          </c:val>
          <c:extLst>
            <c:ext xmlns:c16="http://schemas.microsoft.com/office/drawing/2014/chart" uri="{C3380CC4-5D6E-409C-BE32-E72D297353CC}">
              <c16:uniqueId val="{00000002-E4FB-45C3-B994-394E2DD245BD}"/>
            </c:ext>
          </c:extLst>
        </c:ser>
        <c:dLbls>
          <c:showLegendKey val="0"/>
          <c:showVal val="0"/>
          <c:showCatName val="0"/>
          <c:showSerName val="0"/>
          <c:showPercent val="0"/>
          <c:showBubbleSize val="0"/>
        </c:dLbls>
        <c:gapWidth val="150"/>
        <c:overlap val="100"/>
        <c:axId val="1421411695"/>
        <c:axId val="1421410255"/>
      </c:barChart>
      <c:catAx>
        <c:axId val="1421411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410255"/>
        <c:crosses val="autoZero"/>
        <c:auto val="1"/>
        <c:lblAlgn val="ctr"/>
        <c:lblOffset val="100"/>
        <c:noMultiLvlLbl val="0"/>
      </c:catAx>
      <c:valAx>
        <c:axId val="14214102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4116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1" i="0" u="none" strike="noStrike" baseline="0">
                <a:effectLst/>
              </a:rPr>
              <a:t>q0062_0003 Een wettelijk beschermd beroep; Zij houdt toezicht op het verantwoord verkopen en geven van advies betreffende zelfzorggeneesmiddelen in een drogisterij.</a:t>
            </a:r>
            <a:r>
              <a:rPr lang="nl-NL" sz="1400" b="0" i="0" u="none" strike="noStrike" baseline="0"/>
              <a:t> </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Blad1!$B$421</c:f>
              <c:strCache>
                <c:ptCount val="1"/>
                <c:pt idx="0">
                  <c:v>Ja</c:v>
                </c:pt>
              </c:strCache>
            </c:strRef>
          </c:tx>
          <c:spPr>
            <a:solidFill>
              <a:schemeClr val="accent1"/>
            </a:solidFill>
            <a:ln>
              <a:noFill/>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Blad1!$H$421:$K$421</c:f>
              <c:numCache>
                <c:formatCode>0%</c:formatCode>
                <c:ptCount val="4"/>
                <c:pt idx="0">
                  <c:v>0.50689655172413794</c:v>
                </c:pt>
                <c:pt idx="1">
                  <c:v>0.55294117647058827</c:v>
                </c:pt>
                <c:pt idx="2">
                  <c:v>0.66219839142091153</c:v>
                </c:pt>
                <c:pt idx="3">
                  <c:v>0.58025922233300098</c:v>
                </c:pt>
              </c:numCache>
            </c:numRef>
          </c:val>
          <c:extLst>
            <c:ext xmlns:c16="http://schemas.microsoft.com/office/drawing/2014/chart" uri="{C3380CC4-5D6E-409C-BE32-E72D297353CC}">
              <c16:uniqueId val="{00000000-3589-4D31-97A2-535D8325E118}"/>
            </c:ext>
          </c:extLst>
        </c:ser>
        <c:ser>
          <c:idx val="1"/>
          <c:order val="1"/>
          <c:tx>
            <c:strRef>
              <c:f>Blad1!$B$422</c:f>
              <c:strCache>
                <c:ptCount val="1"/>
                <c:pt idx="0">
                  <c:v>Nee</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Blad1!$H$422:$K$422</c:f>
              <c:numCache>
                <c:formatCode>0%</c:formatCode>
                <c:ptCount val="4"/>
                <c:pt idx="0">
                  <c:v>0.28620689655172415</c:v>
                </c:pt>
                <c:pt idx="1">
                  <c:v>0.21470588235294116</c:v>
                </c:pt>
                <c:pt idx="2">
                  <c:v>0.18230563002680966</c:v>
                </c:pt>
                <c:pt idx="3">
                  <c:v>0.22333000997008973</c:v>
                </c:pt>
              </c:numCache>
            </c:numRef>
          </c:val>
          <c:extLst>
            <c:ext xmlns:c16="http://schemas.microsoft.com/office/drawing/2014/chart" uri="{C3380CC4-5D6E-409C-BE32-E72D297353CC}">
              <c16:uniqueId val="{00000001-3589-4D31-97A2-535D8325E118}"/>
            </c:ext>
          </c:extLst>
        </c:ser>
        <c:ser>
          <c:idx val="2"/>
          <c:order val="2"/>
          <c:tx>
            <c:strRef>
              <c:f>Blad1!$B$423</c:f>
              <c:strCache>
                <c:ptCount val="1"/>
                <c:pt idx="0">
                  <c:v>Weet niet</c:v>
                </c:pt>
              </c:strCache>
            </c:strRef>
          </c:tx>
          <c:spPr>
            <a:solidFill>
              <a:schemeClr val="accent3"/>
            </a:solidFill>
            <a:ln>
              <a:noFill/>
            </a:ln>
            <a:effectLst/>
          </c:spPr>
          <c:invertIfNegative val="0"/>
          <c:dLbls>
            <c:spPr>
              <a:solidFill>
                <a:sysClr val="window" lastClr="FFFFFF"/>
              </a:solidFill>
              <a:ln w="19050" cap="flat" cmpd="sng" algn="ctr">
                <a:solidFill>
                  <a:srgbClr val="9BBB59"/>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Blad1!$H$414:$K$414</c:f>
              <c:strCache>
                <c:ptCount val="4"/>
                <c:pt idx="0">
                  <c:v>tot en met  35 jaar</c:v>
                </c:pt>
                <c:pt idx="1">
                  <c:v>36-55 jaar</c:v>
                </c:pt>
                <c:pt idx="2">
                  <c:v>56 jaar en ouder</c:v>
                </c:pt>
                <c:pt idx="3">
                  <c:v>Total</c:v>
                </c:pt>
              </c:strCache>
            </c:strRef>
          </c:cat>
          <c:val>
            <c:numRef>
              <c:f>Blad1!$H$423:$K$423</c:f>
              <c:numCache>
                <c:formatCode>0%</c:formatCode>
                <c:ptCount val="4"/>
                <c:pt idx="0">
                  <c:v>0.19655172413793104</c:v>
                </c:pt>
                <c:pt idx="1">
                  <c:v>0.22352941176470589</c:v>
                </c:pt>
                <c:pt idx="2">
                  <c:v>0.15013404825737264</c:v>
                </c:pt>
                <c:pt idx="3">
                  <c:v>0.18843469591226322</c:v>
                </c:pt>
              </c:numCache>
            </c:numRef>
          </c:val>
          <c:extLst>
            <c:ext xmlns:c16="http://schemas.microsoft.com/office/drawing/2014/chart" uri="{C3380CC4-5D6E-409C-BE32-E72D297353CC}">
              <c16:uniqueId val="{00000002-3589-4D31-97A2-535D8325E118}"/>
            </c:ext>
          </c:extLst>
        </c:ser>
        <c:dLbls>
          <c:showLegendKey val="0"/>
          <c:showVal val="0"/>
          <c:showCatName val="0"/>
          <c:showSerName val="0"/>
          <c:showPercent val="0"/>
          <c:showBubbleSize val="0"/>
        </c:dLbls>
        <c:gapWidth val="150"/>
        <c:overlap val="100"/>
        <c:axId val="1421397775"/>
        <c:axId val="1421394415"/>
      </c:barChart>
      <c:catAx>
        <c:axId val="1421397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394415"/>
        <c:crosses val="autoZero"/>
        <c:auto val="1"/>
        <c:lblAlgn val="ctr"/>
        <c:lblOffset val="100"/>
        <c:noMultiLvlLbl val="0"/>
      </c:catAx>
      <c:valAx>
        <c:axId val="14213944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421397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Q25 aantal uren tussen inname paracetamol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percentStacked"/>
        <c:varyColors val="0"/>
        <c:ser>
          <c:idx val="0"/>
          <c:order val="0"/>
          <c:tx>
            <c:strRef>
              <c:f>Blad1!$B$137</c:f>
              <c:strCache>
                <c:ptCount val="1"/>
                <c:pt idx="0">
                  <c:v>Geen idee</c:v>
                </c:pt>
              </c:strCache>
            </c:strRef>
          </c:tx>
          <c:spPr>
            <a:solidFill>
              <a:sysClr val="window" lastClr="FFFFFF"/>
            </a:solidFill>
            <a:ln w="19050" cap="flat" cmpd="sng" algn="ctr">
              <a:solidFill>
                <a:srgbClr val="4F81BD"/>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Blad1!$H$131:$K$131</c:f>
              <c:strCache>
                <c:ptCount val="4"/>
                <c:pt idx="0">
                  <c:v>tot en met  35 jaar</c:v>
                </c:pt>
                <c:pt idx="1">
                  <c:v>36-55 jaar</c:v>
                </c:pt>
                <c:pt idx="2">
                  <c:v>56 jaar en ouder</c:v>
                </c:pt>
                <c:pt idx="3">
                  <c:v>Total</c:v>
                </c:pt>
              </c:strCache>
            </c:strRef>
          </c:cat>
          <c:val>
            <c:numRef>
              <c:f>Blad1!$H$137:$K$137</c:f>
              <c:numCache>
                <c:formatCode>0.0%</c:formatCode>
                <c:ptCount val="4"/>
                <c:pt idx="0">
                  <c:v>0.41156462585034015</c:v>
                </c:pt>
                <c:pt idx="1">
                  <c:v>0.28212290502793297</c:v>
                </c:pt>
                <c:pt idx="2">
                  <c:v>0.16368286445012789</c:v>
                </c:pt>
                <c:pt idx="3">
                  <c:v>0.274209012464046</c:v>
                </c:pt>
              </c:numCache>
            </c:numRef>
          </c:val>
          <c:extLst>
            <c:ext xmlns:c16="http://schemas.microsoft.com/office/drawing/2014/chart" uri="{C3380CC4-5D6E-409C-BE32-E72D297353CC}">
              <c16:uniqueId val="{00000000-D0DF-4763-BA84-4442CFAEA4A0}"/>
            </c:ext>
          </c:extLst>
        </c:ser>
        <c:ser>
          <c:idx val="1"/>
          <c:order val="1"/>
          <c:tx>
            <c:strRef>
              <c:f>Blad1!$B$138</c:f>
              <c:strCache>
                <c:ptCount val="1"/>
                <c:pt idx="0">
                  <c:v>Tussen 1 en 3  uur</c:v>
                </c:pt>
              </c:strCache>
            </c:strRef>
          </c:tx>
          <c:spPr>
            <a:solidFill>
              <a:srgbClr val="C0504D"/>
            </a:solidFill>
            <a:ln w="19050" cap="flat" cmpd="sng" algn="ctr">
              <a:solidFill>
                <a:srgbClr val="C0504D">
                  <a:shade val="15000"/>
                </a:srgbClr>
              </a:solidFill>
              <a:prstDash val="solid"/>
              <a:miter lim="800000"/>
            </a:ln>
            <a:effectLst/>
          </c:spPr>
          <c:invertIfNegative val="0"/>
          <c:dLbls>
            <c:spPr>
              <a:solidFill>
                <a:sysClr val="window" lastClr="FFFFFF"/>
              </a:solidFill>
              <a:ln w="19050" cap="flat" cmpd="sng" algn="ctr">
                <a:solidFill>
                  <a:srgbClr val="C0504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Blad1!$H$131:$K$131</c:f>
              <c:strCache>
                <c:ptCount val="4"/>
                <c:pt idx="0">
                  <c:v>tot en met  35 jaar</c:v>
                </c:pt>
                <c:pt idx="1">
                  <c:v>36-55 jaar</c:v>
                </c:pt>
                <c:pt idx="2">
                  <c:v>56 jaar en ouder</c:v>
                </c:pt>
                <c:pt idx="3">
                  <c:v>Total</c:v>
                </c:pt>
              </c:strCache>
            </c:strRef>
          </c:cat>
          <c:val>
            <c:numRef>
              <c:f>Blad1!$H$138:$K$138</c:f>
              <c:numCache>
                <c:formatCode>0.0%</c:formatCode>
                <c:ptCount val="4"/>
                <c:pt idx="0">
                  <c:v>0.10884353741496598</c:v>
                </c:pt>
                <c:pt idx="1">
                  <c:v>0.12849162011173185</c:v>
                </c:pt>
                <c:pt idx="2">
                  <c:v>0.13299232736572891</c:v>
                </c:pt>
                <c:pt idx="3">
                  <c:v>0.12464046021093</c:v>
                </c:pt>
              </c:numCache>
            </c:numRef>
          </c:val>
          <c:extLst>
            <c:ext xmlns:c16="http://schemas.microsoft.com/office/drawing/2014/chart" uri="{C3380CC4-5D6E-409C-BE32-E72D297353CC}">
              <c16:uniqueId val="{00000001-D0DF-4763-BA84-4442CFAEA4A0}"/>
            </c:ext>
          </c:extLst>
        </c:ser>
        <c:ser>
          <c:idx val="2"/>
          <c:order val="2"/>
          <c:tx>
            <c:strRef>
              <c:f>Blad1!$B$139</c:f>
              <c:strCache>
                <c:ptCount val="1"/>
                <c:pt idx="0">
                  <c:v>4 uur of meer</c:v>
                </c:pt>
              </c:strCache>
            </c:strRef>
          </c:tx>
          <c:spPr>
            <a:solidFill>
              <a:srgbClr val="4F81BD"/>
            </a:solidFill>
            <a:ln w="19050" cap="flat" cmpd="sng" algn="ctr">
              <a:solidFill>
                <a:srgbClr val="4F81BD">
                  <a:shade val="15000"/>
                </a:srgbClr>
              </a:solidFill>
              <a:prstDash val="solid"/>
              <a:miter lim="800000"/>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Blad1!$H$131:$K$131</c:f>
              <c:strCache>
                <c:ptCount val="4"/>
                <c:pt idx="0">
                  <c:v>tot en met  35 jaar</c:v>
                </c:pt>
                <c:pt idx="1">
                  <c:v>36-55 jaar</c:v>
                </c:pt>
                <c:pt idx="2">
                  <c:v>56 jaar en ouder</c:v>
                </c:pt>
                <c:pt idx="3">
                  <c:v>Total</c:v>
                </c:pt>
              </c:strCache>
            </c:strRef>
          </c:cat>
          <c:val>
            <c:numRef>
              <c:f>Blad1!$H$139:$K$139</c:f>
              <c:numCache>
                <c:formatCode>0.0%</c:formatCode>
                <c:ptCount val="4"/>
                <c:pt idx="0">
                  <c:v>0.43537414965986393</c:v>
                </c:pt>
                <c:pt idx="1">
                  <c:v>0.55586592178770955</c:v>
                </c:pt>
                <c:pt idx="2">
                  <c:v>0.6675191815856778</c:v>
                </c:pt>
                <c:pt idx="3">
                  <c:v>0.56375838926174493</c:v>
                </c:pt>
              </c:numCache>
            </c:numRef>
          </c:val>
          <c:extLst>
            <c:ext xmlns:c16="http://schemas.microsoft.com/office/drawing/2014/chart" uri="{C3380CC4-5D6E-409C-BE32-E72D297353CC}">
              <c16:uniqueId val="{00000002-D0DF-4763-BA84-4442CFAEA4A0}"/>
            </c:ext>
          </c:extLst>
        </c:ser>
        <c:dLbls>
          <c:showLegendKey val="0"/>
          <c:showVal val="0"/>
          <c:showCatName val="0"/>
          <c:showSerName val="0"/>
          <c:showPercent val="0"/>
          <c:showBubbleSize val="0"/>
        </c:dLbls>
        <c:gapWidth val="150"/>
        <c:overlap val="100"/>
        <c:axId val="1350440080"/>
        <c:axId val="1350435280"/>
      </c:barChart>
      <c:catAx>
        <c:axId val="1350440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35280"/>
        <c:crosses val="autoZero"/>
        <c:auto val="1"/>
        <c:lblAlgn val="ctr"/>
        <c:lblOffset val="100"/>
        <c:noMultiLvlLbl val="0"/>
      </c:catAx>
      <c:valAx>
        <c:axId val="1350435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4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Q26 Ibuprofen 400 aantal dagen</a:t>
            </a:r>
          </a:p>
          <a:p>
            <a:pPr>
              <a:defRPr/>
            </a:pP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percentStacked"/>
        <c:varyColors val="0"/>
        <c:ser>
          <c:idx val="0"/>
          <c:order val="0"/>
          <c:tx>
            <c:strRef>
              <c:f>Blad1!$B$142</c:f>
              <c:strCache>
                <c:ptCount val="1"/>
                <c:pt idx="0">
                  <c:v>Geen idee</c:v>
                </c:pt>
              </c:strCache>
            </c:strRef>
          </c:tx>
          <c:spPr>
            <a:solidFill>
              <a:sysClr val="window" lastClr="FFFFFF"/>
            </a:solidFill>
            <a:ln w="19050" cap="flat" cmpd="sng" algn="ctr">
              <a:solidFill>
                <a:srgbClr val="4F81BD"/>
              </a:solidFill>
              <a:prstDash val="solid"/>
              <a:miter lim="800000"/>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Blad1!$H$140:$K$140</c:f>
              <c:strCache>
                <c:ptCount val="4"/>
                <c:pt idx="0">
                  <c:v>tot en met  35 jaar</c:v>
                </c:pt>
                <c:pt idx="1">
                  <c:v>36-55 jaar</c:v>
                </c:pt>
                <c:pt idx="2">
                  <c:v>56 jaar en ouder</c:v>
                </c:pt>
                <c:pt idx="3">
                  <c:v>Total</c:v>
                </c:pt>
              </c:strCache>
            </c:strRef>
          </c:cat>
          <c:val>
            <c:numRef>
              <c:f>Blad1!$H$142:$K$142</c:f>
              <c:numCache>
                <c:formatCode>0.0%</c:formatCode>
                <c:ptCount val="4"/>
                <c:pt idx="0">
                  <c:v>0.5</c:v>
                </c:pt>
                <c:pt idx="1">
                  <c:v>0.44134078212290501</c:v>
                </c:pt>
                <c:pt idx="2">
                  <c:v>0.42455242966751916</c:v>
                </c:pt>
                <c:pt idx="3">
                  <c:v>0.45158197507190795</c:v>
                </c:pt>
              </c:numCache>
            </c:numRef>
          </c:val>
          <c:extLst>
            <c:ext xmlns:c16="http://schemas.microsoft.com/office/drawing/2014/chart" uri="{C3380CC4-5D6E-409C-BE32-E72D297353CC}">
              <c16:uniqueId val="{00000000-305B-454F-B93B-35E070C626A7}"/>
            </c:ext>
          </c:extLst>
        </c:ser>
        <c:ser>
          <c:idx val="1"/>
          <c:order val="1"/>
          <c:tx>
            <c:strRef>
              <c:f>Blad1!$B$143</c:f>
              <c:strCache>
                <c:ptCount val="1"/>
                <c:pt idx="0">
                  <c:v>Tot  en met 14 dagen</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Blad1!$H$140:$K$140</c:f>
              <c:strCache>
                <c:ptCount val="4"/>
                <c:pt idx="0">
                  <c:v>tot en met  35 jaar</c:v>
                </c:pt>
                <c:pt idx="1">
                  <c:v>36-55 jaar</c:v>
                </c:pt>
                <c:pt idx="2">
                  <c:v>56 jaar en ouder</c:v>
                </c:pt>
                <c:pt idx="3">
                  <c:v>Total</c:v>
                </c:pt>
              </c:strCache>
            </c:strRef>
          </c:cat>
          <c:val>
            <c:numRef>
              <c:f>Blad1!$H$143:$K$143</c:f>
              <c:numCache>
                <c:formatCode>0.0%</c:formatCode>
                <c:ptCount val="4"/>
                <c:pt idx="0">
                  <c:v>0.32653061224489793</c:v>
                </c:pt>
                <c:pt idx="1">
                  <c:v>0.34357541899441341</c:v>
                </c:pt>
                <c:pt idx="2">
                  <c:v>0.35805626598465473</c:v>
                </c:pt>
                <c:pt idx="3">
                  <c:v>0.34419942473633747</c:v>
                </c:pt>
              </c:numCache>
            </c:numRef>
          </c:val>
          <c:extLst>
            <c:ext xmlns:c16="http://schemas.microsoft.com/office/drawing/2014/chart" uri="{C3380CC4-5D6E-409C-BE32-E72D297353CC}">
              <c16:uniqueId val="{00000001-305B-454F-B93B-35E070C626A7}"/>
            </c:ext>
          </c:extLst>
        </c:ser>
        <c:ser>
          <c:idx val="2"/>
          <c:order val="2"/>
          <c:tx>
            <c:strRef>
              <c:f>Blad1!$B$144</c:f>
              <c:strCache>
                <c:ptCount val="1"/>
                <c:pt idx="0">
                  <c:v>Meer dan 14 dagen</c:v>
                </c:pt>
              </c:strCache>
            </c:strRef>
          </c:tx>
          <c:spPr>
            <a:solidFill>
              <a:schemeClr val="accent3"/>
            </a:solidFill>
            <a:ln>
              <a:noFill/>
            </a:ln>
            <a:effectLst/>
          </c:spPr>
          <c:invertIfNegative val="0"/>
          <c:cat>
            <c:strRef>
              <c:f>Blad1!$H$140:$K$140</c:f>
              <c:strCache>
                <c:ptCount val="4"/>
                <c:pt idx="0">
                  <c:v>tot en met  35 jaar</c:v>
                </c:pt>
                <c:pt idx="1">
                  <c:v>36-55 jaar</c:v>
                </c:pt>
                <c:pt idx="2">
                  <c:v>56 jaar en ouder</c:v>
                </c:pt>
                <c:pt idx="3">
                  <c:v>Total</c:v>
                </c:pt>
              </c:strCache>
            </c:strRef>
          </c:cat>
          <c:val>
            <c:numRef>
              <c:f>Blad1!$H$144:$K$144</c:f>
              <c:numCache>
                <c:formatCode>0.0%</c:formatCode>
                <c:ptCount val="4"/>
                <c:pt idx="0">
                  <c:v>1.020408163265306E-2</c:v>
                </c:pt>
                <c:pt idx="1">
                  <c:v>8.3798882681564244E-3</c:v>
                </c:pt>
                <c:pt idx="2">
                  <c:v>2.5575447570332483E-3</c:v>
                </c:pt>
                <c:pt idx="3">
                  <c:v>6.7114093959731542E-3</c:v>
                </c:pt>
              </c:numCache>
            </c:numRef>
          </c:val>
          <c:extLst>
            <c:ext xmlns:c16="http://schemas.microsoft.com/office/drawing/2014/chart" uri="{C3380CC4-5D6E-409C-BE32-E72D297353CC}">
              <c16:uniqueId val="{00000002-305B-454F-B93B-35E070C626A7}"/>
            </c:ext>
          </c:extLst>
        </c:ser>
        <c:dLbls>
          <c:showLegendKey val="0"/>
          <c:showVal val="0"/>
          <c:showCatName val="0"/>
          <c:showSerName val="0"/>
          <c:showPercent val="0"/>
          <c:showBubbleSize val="0"/>
        </c:dLbls>
        <c:gapWidth val="150"/>
        <c:overlap val="100"/>
        <c:axId val="1350434320"/>
        <c:axId val="1350436720"/>
      </c:barChart>
      <c:catAx>
        <c:axId val="135043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36720"/>
        <c:crosses val="autoZero"/>
        <c:auto val="1"/>
        <c:lblAlgn val="ctr"/>
        <c:lblOffset val="100"/>
        <c:noMultiLvlLbl val="0"/>
      </c:catAx>
      <c:valAx>
        <c:axId val="135043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043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Q28 aantal stuk diclofenac 12.5</a:t>
            </a:r>
            <a:r>
              <a:rPr lang="nl-NL" baseline="0"/>
              <a:t> mg per etmaal</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percentStacked"/>
        <c:varyColors val="0"/>
        <c:ser>
          <c:idx val="0"/>
          <c:order val="0"/>
          <c:tx>
            <c:strRef>
              <c:f>Blad1!$B$146</c:f>
              <c:strCache>
                <c:ptCount val="1"/>
                <c:pt idx="0">
                  <c:v>Geen idee</c:v>
                </c:pt>
              </c:strCache>
            </c:strRef>
          </c:tx>
          <c:spPr>
            <a:solidFill>
              <a:sysClr val="window" lastClr="FFFFFF"/>
            </a:solidFill>
            <a:ln w="19050" cap="flat" cmpd="sng" algn="ctr">
              <a:solidFill>
                <a:srgbClr val="4F81BD"/>
              </a:solidFill>
              <a:prstDash val="solid"/>
              <a:miter lim="800000"/>
            </a:ln>
            <a:effectLst/>
          </c:spPr>
          <c:invertIfNegative val="0"/>
          <c:dLbls>
            <c:spPr>
              <a:solidFill>
                <a:sysClr val="window" lastClr="FFFFFF"/>
              </a:solidFill>
              <a:ln w="19050" cap="flat" cmpd="sng" algn="ctr">
                <a:solidFill>
                  <a:srgbClr val="4F81BD"/>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Blad1!$H$140:$K$140</c:f>
              <c:strCache>
                <c:ptCount val="4"/>
                <c:pt idx="0">
                  <c:v>tot en met  35 jaar</c:v>
                </c:pt>
                <c:pt idx="1">
                  <c:v>36-55 jaar</c:v>
                </c:pt>
                <c:pt idx="2">
                  <c:v>56 jaar en ouder</c:v>
                </c:pt>
                <c:pt idx="3">
                  <c:v>Total</c:v>
                </c:pt>
              </c:strCache>
            </c:strRef>
          </c:cat>
          <c:val>
            <c:numRef>
              <c:f>Blad1!$H$146:$K$146</c:f>
              <c:numCache>
                <c:formatCode>0.0%</c:formatCode>
                <c:ptCount val="4"/>
                <c:pt idx="0">
                  <c:v>0.76870748299319724</c:v>
                </c:pt>
                <c:pt idx="1">
                  <c:v>0.71229050279329609</c:v>
                </c:pt>
                <c:pt idx="2">
                  <c:v>0.6470588235294118</c:v>
                </c:pt>
                <c:pt idx="3">
                  <c:v>0.70373921380632787</c:v>
                </c:pt>
              </c:numCache>
            </c:numRef>
          </c:val>
          <c:extLst>
            <c:ext xmlns:c16="http://schemas.microsoft.com/office/drawing/2014/chart" uri="{C3380CC4-5D6E-409C-BE32-E72D297353CC}">
              <c16:uniqueId val="{00000000-677A-4698-9596-5428F469FD62}"/>
            </c:ext>
          </c:extLst>
        </c:ser>
        <c:ser>
          <c:idx val="1"/>
          <c:order val="1"/>
          <c:tx>
            <c:strRef>
              <c:f>Blad1!$B$148</c:f>
              <c:strCache>
                <c:ptCount val="1"/>
                <c:pt idx="0">
                  <c:v>max 6 tabletten</c:v>
                </c:pt>
              </c:strCache>
            </c:strRef>
          </c:tx>
          <c:spPr>
            <a:solidFill>
              <a:schemeClr val="accent2"/>
            </a:solidFill>
            <a:ln>
              <a:noFill/>
            </a:ln>
            <a:effectLst/>
          </c:spPr>
          <c:invertIfNegative val="0"/>
          <c:dLbls>
            <c:spPr>
              <a:solidFill>
                <a:sysClr val="window" lastClr="FFFFFF"/>
              </a:solidFill>
              <a:ln w="19050" cap="flat" cmpd="sng" algn="ctr">
                <a:solidFill>
                  <a:srgbClr val="F79646"/>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Blad1!$H$140:$K$140</c:f>
              <c:strCache>
                <c:ptCount val="4"/>
                <c:pt idx="0">
                  <c:v>tot en met  35 jaar</c:v>
                </c:pt>
                <c:pt idx="1">
                  <c:v>36-55 jaar</c:v>
                </c:pt>
                <c:pt idx="2">
                  <c:v>56 jaar en ouder</c:v>
                </c:pt>
                <c:pt idx="3">
                  <c:v>Total</c:v>
                </c:pt>
              </c:strCache>
            </c:strRef>
          </c:cat>
          <c:val>
            <c:numRef>
              <c:f>Blad1!$H$148:$K$148</c:f>
              <c:numCache>
                <c:formatCode>0.0%</c:formatCode>
                <c:ptCount val="4"/>
                <c:pt idx="0">
                  <c:v>0.17006802721088435</c:v>
                </c:pt>
                <c:pt idx="1">
                  <c:v>0.24860335195530725</c:v>
                </c:pt>
                <c:pt idx="2">
                  <c:v>0.28388746803069054</c:v>
                </c:pt>
                <c:pt idx="3">
                  <c:v>0.23969319271332695</c:v>
                </c:pt>
              </c:numCache>
            </c:numRef>
          </c:val>
          <c:extLst>
            <c:ext xmlns:c16="http://schemas.microsoft.com/office/drawing/2014/chart" uri="{C3380CC4-5D6E-409C-BE32-E72D297353CC}">
              <c16:uniqueId val="{00000001-677A-4698-9596-5428F469FD62}"/>
            </c:ext>
          </c:extLst>
        </c:ser>
        <c:ser>
          <c:idx val="2"/>
          <c:order val="2"/>
          <c:tx>
            <c:strRef>
              <c:f>Blad1!$B$149</c:f>
              <c:strCache>
                <c:ptCount val="1"/>
                <c:pt idx="0">
                  <c:v>Meer dan 6 tabletten</c:v>
                </c:pt>
              </c:strCache>
            </c:strRef>
          </c:tx>
          <c:spPr>
            <a:solidFill>
              <a:schemeClr val="accent3"/>
            </a:solidFill>
            <a:ln>
              <a:noFill/>
            </a:ln>
            <a:effectLst/>
          </c:spPr>
          <c:invertIfNegative val="0"/>
          <c:cat>
            <c:strRef>
              <c:f>Blad1!$H$140:$K$140</c:f>
              <c:strCache>
                <c:ptCount val="4"/>
                <c:pt idx="0">
                  <c:v>tot en met  35 jaar</c:v>
                </c:pt>
                <c:pt idx="1">
                  <c:v>36-55 jaar</c:v>
                </c:pt>
                <c:pt idx="2">
                  <c:v>56 jaar en ouder</c:v>
                </c:pt>
                <c:pt idx="3">
                  <c:v>Total</c:v>
                </c:pt>
              </c:strCache>
            </c:strRef>
          </c:cat>
          <c:val>
            <c:numRef>
              <c:f>Blad1!$H$149:$K$149</c:f>
              <c:numCache>
                <c:formatCode>0.0%</c:formatCode>
                <c:ptCount val="4"/>
                <c:pt idx="0">
                  <c:v>1.7006802721088437E-2</c:v>
                </c:pt>
                <c:pt idx="1">
                  <c:v>5.5865921787709499E-3</c:v>
                </c:pt>
                <c:pt idx="2">
                  <c:v>1.7902813299232736E-2</c:v>
                </c:pt>
                <c:pt idx="3">
                  <c:v>1.3422818791946308E-2</c:v>
                </c:pt>
              </c:numCache>
            </c:numRef>
          </c:val>
          <c:extLst>
            <c:ext xmlns:c16="http://schemas.microsoft.com/office/drawing/2014/chart" uri="{C3380CC4-5D6E-409C-BE32-E72D297353CC}">
              <c16:uniqueId val="{00000002-677A-4698-9596-5428F469FD62}"/>
            </c:ext>
          </c:extLst>
        </c:ser>
        <c:dLbls>
          <c:showLegendKey val="0"/>
          <c:showVal val="0"/>
          <c:showCatName val="0"/>
          <c:showSerName val="0"/>
          <c:showPercent val="0"/>
          <c:showBubbleSize val="0"/>
        </c:dLbls>
        <c:gapWidth val="150"/>
        <c:overlap val="100"/>
        <c:axId val="1351684640"/>
        <c:axId val="1351685600"/>
      </c:barChart>
      <c:catAx>
        <c:axId val="135168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1685600"/>
        <c:crosses val="autoZero"/>
        <c:auto val="1"/>
        <c:lblAlgn val="ctr"/>
        <c:lblOffset val="100"/>
        <c:noMultiLvlLbl val="0"/>
      </c:catAx>
      <c:valAx>
        <c:axId val="1351685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35168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Q31</a:t>
            </a:r>
            <a:r>
              <a:rPr lang="nl-NL" baseline="0" dirty="0"/>
              <a:t> gebruik zelfzorgproducten om te slapen of tot rust te komen onder Nederlandse bevolking</a:t>
            </a: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Blad1!$B$156</c:f>
              <c:strCache>
                <c:ptCount val="1"/>
                <c:pt idx="0">
                  <c:v>Valeriaan pillen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Blad1!$M$156:$P$156</c:f>
              <c:numCache>
                <c:formatCode>0%</c:formatCode>
                <c:ptCount val="4"/>
                <c:pt idx="0">
                  <c:v>9.8646034816247577E-2</c:v>
                </c:pt>
                <c:pt idx="1">
                  <c:v>8.155339805825243E-2</c:v>
                </c:pt>
                <c:pt idx="2">
                  <c:v>5.4393305439330547E-2</c:v>
                </c:pt>
                <c:pt idx="3">
                  <c:v>7.8807947019867555E-2</c:v>
                </c:pt>
              </c:numCache>
            </c:numRef>
          </c:val>
          <c:extLst>
            <c:ext xmlns:c16="http://schemas.microsoft.com/office/drawing/2014/chart" uri="{C3380CC4-5D6E-409C-BE32-E72D297353CC}">
              <c16:uniqueId val="{00000000-FC09-4972-963F-BFCAF29E1ADC}"/>
            </c:ext>
          </c:extLst>
        </c:ser>
        <c:ser>
          <c:idx val="1"/>
          <c:order val="1"/>
          <c:tx>
            <c:strRef>
              <c:f>Blad1!$B$157</c:f>
              <c:strCache>
                <c:ptCount val="1"/>
                <c:pt idx="0">
                  <c:v>Melatonine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Blad1!$M$157:$P$157</c:f>
              <c:numCache>
                <c:formatCode>0%</c:formatCode>
                <c:ptCount val="4"/>
                <c:pt idx="0">
                  <c:v>0.18181818181818182</c:v>
                </c:pt>
                <c:pt idx="1">
                  <c:v>0.12233009708737864</c:v>
                </c:pt>
                <c:pt idx="2">
                  <c:v>6.903765690376569E-2</c:v>
                </c:pt>
                <c:pt idx="3">
                  <c:v>0.12582781456953643</c:v>
                </c:pt>
              </c:numCache>
            </c:numRef>
          </c:val>
          <c:extLst>
            <c:ext xmlns:c16="http://schemas.microsoft.com/office/drawing/2014/chart" uri="{C3380CC4-5D6E-409C-BE32-E72D297353CC}">
              <c16:uniqueId val="{00000001-FC09-4972-963F-BFCAF29E1ADC}"/>
            </c:ext>
          </c:extLst>
        </c:ser>
        <c:ser>
          <c:idx val="2"/>
          <c:order val="2"/>
          <c:tx>
            <c:strRef>
              <c:f>Blad1!$B$158</c:f>
              <c:strCache>
                <c:ptCount val="1"/>
                <c:pt idx="0">
                  <c:v>Rustgevende thee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Blad1!$M$154:$P$154</c:f>
              <c:strCache>
                <c:ptCount val="4"/>
                <c:pt idx="0">
                  <c:v>tot en met  35 jaar</c:v>
                </c:pt>
                <c:pt idx="1">
                  <c:v>36-55 jaar</c:v>
                </c:pt>
                <c:pt idx="2">
                  <c:v>56 jaar en ouder</c:v>
                </c:pt>
                <c:pt idx="3">
                  <c:v>Total</c:v>
                </c:pt>
              </c:strCache>
            </c:strRef>
          </c:cat>
          <c:val>
            <c:numRef>
              <c:f>Blad1!$M$158:$P$158</c:f>
              <c:numCache>
                <c:formatCode>0%</c:formatCode>
                <c:ptCount val="4"/>
                <c:pt idx="0">
                  <c:v>0.13733075435203096</c:v>
                </c:pt>
                <c:pt idx="1">
                  <c:v>0.1436893203883495</c:v>
                </c:pt>
                <c:pt idx="2">
                  <c:v>8.1589958158995821E-2</c:v>
                </c:pt>
                <c:pt idx="3">
                  <c:v>0.12185430463576159</c:v>
                </c:pt>
              </c:numCache>
            </c:numRef>
          </c:val>
          <c:extLst>
            <c:ext xmlns:c16="http://schemas.microsoft.com/office/drawing/2014/chart" uri="{C3380CC4-5D6E-409C-BE32-E72D297353CC}">
              <c16:uniqueId val="{00000002-FC09-4972-963F-BFCAF29E1ADC}"/>
            </c:ext>
          </c:extLst>
        </c:ser>
        <c:dLbls>
          <c:showLegendKey val="0"/>
          <c:showVal val="0"/>
          <c:showCatName val="0"/>
          <c:showSerName val="0"/>
          <c:showPercent val="0"/>
          <c:showBubbleSize val="0"/>
        </c:dLbls>
        <c:gapWidth val="219"/>
        <c:overlap val="-27"/>
        <c:axId val="706842783"/>
        <c:axId val="706839423"/>
      </c:barChart>
      <c:catAx>
        <c:axId val="7068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06839423"/>
        <c:crosses val="autoZero"/>
        <c:auto val="1"/>
        <c:lblAlgn val="ctr"/>
        <c:lblOffset val="100"/>
        <c:noMultiLvlLbl val="0"/>
      </c:catAx>
      <c:valAx>
        <c:axId val="706839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068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Q33 Bent u op zoek naar meer advies om beter te kunnen slapen of tot rust</a:t>
            </a:r>
            <a:r>
              <a:rPr lang="nl-NL" baseline="0"/>
              <a:t> te kunnen komen?</a:t>
            </a:r>
            <a:endParaRPr lang="nl-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0056353327797851"/>
          <c:y val="0.1643464566929134"/>
          <c:w val="0.88878754713666697"/>
          <c:h val="0.68449327298654594"/>
        </c:manualLayout>
      </c:layout>
      <c:barChart>
        <c:barDir val="col"/>
        <c:grouping val="clustered"/>
        <c:varyColors val="0"/>
        <c:ser>
          <c:idx val="0"/>
          <c:order val="0"/>
          <c:tx>
            <c:strRef>
              <c:f>Blad1!$B$168</c:f>
              <c:strCache>
                <c:ptCount val="1"/>
                <c:pt idx="0">
                  <c:v>Ja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Blad1!$H$154:$K$154</c:f>
              <c:strCache>
                <c:ptCount val="4"/>
                <c:pt idx="0">
                  <c:v>tot en met  35 jaar</c:v>
                </c:pt>
                <c:pt idx="1">
                  <c:v>36-55 jaar</c:v>
                </c:pt>
                <c:pt idx="2">
                  <c:v>56 jaar en ouder</c:v>
                </c:pt>
                <c:pt idx="3">
                  <c:v>Total</c:v>
                </c:pt>
              </c:strCache>
            </c:strRef>
          </c:cat>
          <c:val>
            <c:numRef>
              <c:f>Blad1!$H$168:$K$168</c:f>
              <c:numCache>
                <c:formatCode>0%</c:formatCode>
                <c:ptCount val="4"/>
                <c:pt idx="0">
                  <c:v>0.4</c:v>
                </c:pt>
                <c:pt idx="1">
                  <c:v>0.23008849557522124</c:v>
                </c:pt>
                <c:pt idx="2">
                  <c:v>9.9730458221024262E-2</c:v>
                </c:pt>
                <c:pt idx="3">
                  <c:v>0.23100000000000001</c:v>
                </c:pt>
              </c:numCache>
            </c:numRef>
          </c:val>
          <c:extLst>
            <c:ext xmlns:c16="http://schemas.microsoft.com/office/drawing/2014/chart" uri="{C3380CC4-5D6E-409C-BE32-E72D297353CC}">
              <c16:uniqueId val="{00000000-8880-46CA-82A1-CF2DC64B569E}"/>
            </c:ext>
          </c:extLst>
        </c:ser>
        <c:ser>
          <c:idx val="1"/>
          <c:order val="1"/>
          <c:tx>
            <c:strRef>
              <c:f>Blad1!$B$169</c:f>
              <c:strCache>
                <c:ptCount val="1"/>
                <c:pt idx="0">
                  <c:v>Nee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Blad1!$H$154:$K$154</c:f>
              <c:strCache>
                <c:ptCount val="4"/>
                <c:pt idx="0">
                  <c:v>tot en met  35 jaar</c:v>
                </c:pt>
                <c:pt idx="1">
                  <c:v>36-55 jaar</c:v>
                </c:pt>
                <c:pt idx="2">
                  <c:v>56 jaar en ouder</c:v>
                </c:pt>
                <c:pt idx="3">
                  <c:v>Total</c:v>
                </c:pt>
              </c:strCache>
            </c:strRef>
          </c:cat>
          <c:val>
            <c:numRef>
              <c:f>Blad1!$H$169:$K$169</c:f>
              <c:numCache>
                <c:formatCode>0%</c:formatCode>
                <c:ptCount val="4"/>
                <c:pt idx="0">
                  <c:v>0.21724137931034482</c:v>
                </c:pt>
                <c:pt idx="1">
                  <c:v>0.20648967551622419</c:v>
                </c:pt>
                <c:pt idx="2">
                  <c:v>0.14285714285714285</c:v>
                </c:pt>
                <c:pt idx="3">
                  <c:v>0.186</c:v>
                </c:pt>
              </c:numCache>
            </c:numRef>
          </c:val>
          <c:extLst>
            <c:ext xmlns:c16="http://schemas.microsoft.com/office/drawing/2014/chart" uri="{C3380CC4-5D6E-409C-BE32-E72D297353CC}">
              <c16:uniqueId val="{00000001-8880-46CA-82A1-CF2DC64B569E}"/>
            </c:ext>
          </c:extLst>
        </c:ser>
        <c:dLbls>
          <c:showLegendKey val="0"/>
          <c:showVal val="0"/>
          <c:showCatName val="0"/>
          <c:showSerName val="0"/>
          <c:showPercent val="0"/>
          <c:showBubbleSize val="0"/>
        </c:dLbls>
        <c:gapWidth val="219"/>
        <c:overlap val="-27"/>
        <c:axId val="1148423920"/>
        <c:axId val="1148421520"/>
      </c:barChart>
      <c:catAx>
        <c:axId val="114842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21520"/>
        <c:crosses val="autoZero"/>
        <c:auto val="1"/>
        <c:lblAlgn val="ctr"/>
        <c:lblOffset val="100"/>
        <c:noMultiLvlLbl val="0"/>
      </c:catAx>
      <c:valAx>
        <c:axId val="114842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4842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33.xml><?xml version="1.0" encoding="utf-8"?>
<cs:colorStyle xmlns:cs="http://schemas.microsoft.com/office/drawing/2012/chartStyle" xmlns:a="http://schemas.openxmlformats.org/drawingml/2006/main" meth="withinLinearReversed" id="21">
  <a:schemeClr val="accent1"/>
</cs:colorStyle>
</file>

<file path=ppt/charts/colors34.xml><?xml version="1.0" encoding="utf-8"?>
<cs:colorStyle xmlns:cs="http://schemas.microsoft.com/office/drawing/2012/chartStyle" xmlns:a="http://schemas.openxmlformats.org/drawingml/2006/main" meth="withinLinearReversed" id="21">
  <a:schemeClr val="accent1"/>
</cs:colorStyle>
</file>

<file path=ppt/charts/colors35.xml><?xml version="1.0" encoding="utf-8"?>
<cs:colorStyle xmlns:cs="http://schemas.microsoft.com/office/drawing/2012/chartStyle" xmlns:a="http://schemas.openxmlformats.org/drawingml/2006/main" meth="withinLinearReversed" id="21">
  <a:schemeClr val="accent1"/>
</cs:colorStyle>
</file>

<file path=ppt/charts/colors36.xml><?xml version="1.0" encoding="utf-8"?>
<cs:colorStyle xmlns:cs="http://schemas.microsoft.com/office/drawing/2012/chartStyle" xmlns:a="http://schemas.openxmlformats.org/drawingml/2006/main" meth="withinLinearReversed" id="21">
  <a:schemeClr val="accent1"/>
</cs:colorStyle>
</file>

<file path=ppt/charts/colors37.xml><?xml version="1.0" encoding="utf-8"?>
<cs:colorStyle xmlns:cs="http://schemas.microsoft.com/office/drawing/2012/chartStyle" xmlns:a="http://schemas.openxmlformats.org/drawingml/2006/main" meth="withinLinearReversed" id="21">
  <a:schemeClr val="accent1"/>
</cs:colorStyle>
</file>

<file path=ppt/charts/colors38.xml><?xml version="1.0" encoding="utf-8"?>
<cs:colorStyle xmlns:cs="http://schemas.microsoft.com/office/drawing/2012/chartStyle" xmlns:a="http://schemas.openxmlformats.org/drawingml/2006/main" meth="withinLinearReversed" id="21">
  <a:schemeClr val="accent1"/>
</cs:colorStyle>
</file>

<file path=ppt/charts/colors39.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Reversed" id="21">
  <a:schemeClr val="accent1"/>
</cs:colorStyle>
</file>

<file path=ppt/charts/colors41.xml><?xml version="1.0" encoding="utf-8"?>
<cs:colorStyle xmlns:cs="http://schemas.microsoft.com/office/drawing/2012/chartStyle" xmlns:a="http://schemas.openxmlformats.org/drawingml/2006/main" meth="withinLinearReversed" id="21">
  <a:schemeClr val="accent1"/>
</cs:colorStyle>
</file>

<file path=ppt/charts/colors42.xml><?xml version="1.0" encoding="utf-8"?>
<cs:colorStyle xmlns:cs="http://schemas.microsoft.com/office/drawing/2012/chartStyle" xmlns:a="http://schemas.openxmlformats.org/drawingml/2006/main" meth="withinLinearReversed" id="21">
  <a:schemeClr val="accent1"/>
</cs:colorStyle>
</file>

<file path=ppt/charts/colors43.xml><?xml version="1.0" encoding="utf-8"?>
<cs:colorStyle xmlns:cs="http://schemas.microsoft.com/office/drawing/2012/chartStyle" xmlns:a="http://schemas.openxmlformats.org/drawingml/2006/main" meth="withinLinearReversed" id="21">
  <a:schemeClr val="accent1"/>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9-25T11:34:03.640" idx="1">
    <p:pos x="10" y="10"/>
    <p:text>Aangeven wat goed/fout antwoord is</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DAE2F-A98A-45A8-B99A-92123F506A94}" type="doc">
      <dgm:prSet loTypeId="urn:microsoft.com/office/officeart/2005/8/layout/hProcess9" loCatId="process" qsTypeId="urn:microsoft.com/office/officeart/2005/8/quickstyle/simple1" qsCatId="simple" csTypeId="urn:microsoft.com/office/officeart/2005/8/colors/accent1_2" csCatId="accent1" phldr="1"/>
      <dgm:spPr/>
    </dgm:pt>
    <dgm:pt modelId="{C7647790-A23E-436A-91CB-C34C3C5C34DE}">
      <dgm:prSet phldrT="[Tekst]">
        <dgm:style>
          <a:lnRef idx="2">
            <a:schemeClr val="accent1"/>
          </a:lnRef>
          <a:fillRef idx="1">
            <a:schemeClr val="lt1"/>
          </a:fillRef>
          <a:effectRef idx="0">
            <a:schemeClr val="accent1"/>
          </a:effectRef>
          <a:fontRef idx="minor">
            <a:schemeClr val="dk1"/>
          </a:fontRef>
        </dgm:style>
      </dgm:prSet>
      <dgm:spPr/>
      <dgm:t>
        <a:bodyPr/>
        <a:lstStyle/>
        <a:p>
          <a:r>
            <a:rPr lang="nl-NL"/>
            <a:t>Op zoek naar oplossing van lichte  of tijdelijke klachten zonder arts (73%)</a:t>
          </a:r>
        </a:p>
      </dgm:t>
    </dgm:pt>
    <dgm:pt modelId="{88DF41D7-0687-4F34-81D4-12B6CB2150AB}" type="parTrans" cxnId="{5E639A85-1EA9-41E3-88DD-2C4C87855271}">
      <dgm:prSet/>
      <dgm:spPr/>
      <dgm:t>
        <a:bodyPr/>
        <a:lstStyle/>
        <a:p>
          <a:endParaRPr lang="nl-NL"/>
        </a:p>
      </dgm:t>
    </dgm:pt>
    <dgm:pt modelId="{5FC6B338-3CFB-47FF-8205-CE39C7F0D502}" type="sibTrans" cxnId="{5E639A85-1EA9-41E3-88DD-2C4C87855271}">
      <dgm:prSet/>
      <dgm:spPr/>
      <dgm:t>
        <a:bodyPr/>
        <a:lstStyle/>
        <a:p>
          <a:endParaRPr lang="nl-NL"/>
        </a:p>
      </dgm:t>
    </dgm:pt>
    <dgm:pt modelId="{020DB1F1-A770-4563-B3A3-640086B2544F}">
      <dgm:prSet phldrT="[Tekst]">
        <dgm:style>
          <a:lnRef idx="2">
            <a:schemeClr val="accent1"/>
          </a:lnRef>
          <a:fillRef idx="1">
            <a:schemeClr val="lt1"/>
          </a:fillRef>
          <a:effectRef idx="0">
            <a:schemeClr val="accent1"/>
          </a:effectRef>
          <a:fontRef idx="minor">
            <a:schemeClr val="dk1"/>
          </a:fontRef>
        </dgm:style>
      </dgm:prSet>
      <dgm:spPr/>
      <dgm:t>
        <a:bodyPr/>
        <a:lstStyle/>
        <a:p>
          <a:r>
            <a:rPr lang="nl-NL"/>
            <a:t>+/- Ter ondersteuning van een serieuze of chronische klacht (34%)</a:t>
          </a:r>
        </a:p>
      </dgm:t>
    </dgm:pt>
    <dgm:pt modelId="{E8518F6E-6CC7-4C6D-A523-54570A640ABE}" type="parTrans" cxnId="{07D965BF-923B-4F44-831B-88E2AB82A988}">
      <dgm:prSet/>
      <dgm:spPr/>
      <dgm:t>
        <a:bodyPr/>
        <a:lstStyle/>
        <a:p>
          <a:endParaRPr lang="nl-NL"/>
        </a:p>
      </dgm:t>
    </dgm:pt>
    <dgm:pt modelId="{64C0731F-D125-431C-9C1C-9804CA59319E}" type="sibTrans" cxnId="{07D965BF-923B-4F44-831B-88E2AB82A988}">
      <dgm:prSet/>
      <dgm:spPr/>
      <dgm:t>
        <a:bodyPr/>
        <a:lstStyle/>
        <a:p>
          <a:endParaRPr lang="nl-NL"/>
        </a:p>
      </dgm:t>
    </dgm:pt>
    <dgm:pt modelId="{1DC2D6C5-4E88-4D5C-B95C-BC67DBA45E72}">
      <dgm:prSet phldrT="[Tekst]">
        <dgm:style>
          <a:lnRef idx="0">
            <a:schemeClr val="accent1"/>
          </a:lnRef>
          <a:fillRef idx="3">
            <a:schemeClr val="accent1"/>
          </a:fillRef>
          <a:effectRef idx="3">
            <a:schemeClr val="accent1"/>
          </a:effectRef>
          <a:fontRef idx="minor">
            <a:schemeClr val="lt1"/>
          </a:fontRef>
        </dgm:style>
      </dgm:prSet>
      <dgm:spPr/>
      <dgm:t>
        <a:bodyPr/>
        <a:lstStyle/>
        <a:p>
          <a:r>
            <a:rPr lang="nl-NL"/>
            <a:t>79% van de Nederlanders gebruikt zelfzorg medicijnen</a:t>
          </a:r>
        </a:p>
      </dgm:t>
    </dgm:pt>
    <dgm:pt modelId="{50025456-4912-41CB-A985-B638EC95FECF}" type="parTrans" cxnId="{B3FAD4C6-D5F3-4D12-A4F3-8C1CA5A2105B}">
      <dgm:prSet/>
      <dgm:spPr/>
      <dgm:t>
        <a:bodyPr/>
        <a:lstStyle/>
        <a:p>
          <a:endParaRPr lang="nl-NL"/>
        </a:p>
      </dgm:t>
    </dgm:pt>
    <dgm:pt modelId="{AD1E6C76-2A59-458A-8B9A-294EA5CAE607}" type="sibTrans" cxnId="{B3FAD4C6-D5F3-4D12-A4F3-8C1CA5A2105B}">
      <dgm:prSet/>
      <dgm:spPr/>
      <dgm:t>
        <a:bodyPr/>
        <a:lstStyle/>
        <a:p>
          <a:endParaRPr lang="nl-NL"/>
        </a:p>
      </dgm:t>
    </dgm:pt>
    <dgm:pt modelId="{28DB5FF6-6AE2-4396-89E2-9AE711ECCCA4}" type="pres">
      <dgm:prSet presAssocID="{4EDDAE2F-A98A-45A8-B99A-92123F506A94}" presName="CompostProcess" presStyleCnt="0">
        <dgm:presLayoutVars>
          <dgm:dir/>
          <dgm:resizeHandles val="exact"/>
        </dgm:presLayoutVars>
      </dgm:prSet>
      <dgm:spPr/>
    </dgm:pt>
    <dgm:pt modelId="{F4232D65-1547-4AFB-A17A-64BD308FD7F2}" type="pres">
      <dgm:prSet presAssocID="{4EDDAE2F-A98A-45A8-B99A-92123F506A94}" presName="arrow" presStyleLbl="bgShp" presStyleIdx="0" presStyleCnt="1"/>
      <dgm:spPr/>
    </dgm:pt>
    <dgm:pt modelId="{36C8989E-ACF3-4DD0-B183-D154C1A47D4A}" type="pres">
      <dgm:prSet presAssocID="{4EDDAE2F-A98A-45A8-B99A-92123F506A94}" presName="linearProcess" presStyleCnt="0"/>
      <dgm:spPr/>
    </dgm:pt>
    <dgm:pt modelId="{859A0D6A-0D8E-491E-B703-79A7B7F9D7CB}" type="pres">
      <dgm:prSet presAssocID="{C7647790-A23E-436A-91CB-C34C3C5C34DE}" presName="textNode" presStyleLbl="node1" presStyleIdx="0" presStyleCnt="3">
        <dgm:presLayoutVars>
          <dgm:bulletEnabled val="1"/>
        </dgm:presLayoutVars>
      </dgm:prSet>
      <dgm:spPr/>
    </dgm:pt>
    <dgm:pt modelId="{80A69B26-2C12-4C07-8434-53BB2D7A17C8}" type="pres">
      <dgm:prSet presAssocID="{5FC6B338-3CFB-47FF-8205-CE39C7F0D502}" presName="sibTrans" presStyleCnt="0"/>
      <dgm:spPr/>
    </dgm:pt>
    <dgm:pt modelId="{D137DB72-F928-4478-A398-2B3F92ABFBB1}" type="pres">
      <dgm:prSet presAssocID="{020DB1F1-A770-4563-B3A3-640086B2544F}" presName="textNode" presStyleLbl="node1" presStyleIdx="1" presStyleCnt="3">
        <dgm:presLayoutVars>
          <dgm:bulletEnabled val="1"/>
        </dgm:presLayoutVars>
      </dgm:prSet>
      <dgm:spPr/>
    </dgm:pt>
    <dgm:pt modelId="{DDFC4781-EEF2-498B-9BB1-22676601335D}" type="pres">
      <dgm:prSet presAssocID="{64C0731F-D125-431C-9C1C-9804CA59319E}" presName="sibTrans" presStyleCnt="0"/>
      <dgm:spPr/>
    </dgm:pt>
    <dgm:pt modelId="{DCF6E415-28D6-4A14-A905-B2E85BA663FB}" type="pres">
      <dgm:prSet presAssocID="{1DC2D6C5-4E88-4D5C-B95C-BC67DBA45E72}" presName="textNode" presStyleLbl="node1" presStyleIdx="2" presStyleCnt="3">
        <dgm:presLayoutVars>
          <dgm:bulletEnabled val="1"/>
        </dgm:presLayoutVars>
      </dgm:prSet>
      <dgm:spPr/>
    </dgm:pt>
  </dgm:ptLst>
  <dgm:cxnLst>
    <dgm:cxn modelId="{CDEF3202-B793-48B8-9902-D42EB261A707}" type="presOf" srcId="{4EDDAE2F-A98A-45A8-B99A-92123F506A94}" destId="{28DB5FF6-6AE2-4396-89E2-9AE711ECCCA4}" srcOrd="0" destOrd="0" presId="urn:microsoft.com/office/officeart/2005/8/layout/hProcess9"/>
    <dgm:cxn modelId="{C7C4E430-B6E2-41FF-B13A-199A952B10B9}" type="presOf" srcId="{1DC2D6C5-4E88-4D5C-B95C-BC67DBA45E72}" destId="{DCF6E415-28D6-4A14-A905-B2E85BA663FB}" srcOrd="0" destOrd="0" presId="urn:microsoft.com/office/officeart/2005/8/layout/hProcess9"/>
    <dgm:cxn modelId="{3A4D066F-6B9A-46E6-88D2-0A73BE80222D}" type="presOf" srcId="{C7647790-A23E-436A-91CB-C34C3C5C34DE}" destId="{859A0D6A-0D8E-491E-B703-79A7B7F9D7CB}" srcOrd="0" destOrd="0" presId="urn:microsoft.com/office/officeart/2005/8/layout/hProcess9"/>
    <dgm:cxn modelId="{5E639A85-1EA9-41E3-88DD-2C4C87855271}" srcId="{4EDDAE2F-A98A-45A8-B99A-92123F506A94}" destId="{C7647790-A23E-436A-91CB-C34C3C5C34DE}" srcOrd="0" destOrd="0" parTransId="{88DF41D7-0687-4F34-81D4-12B6CB2150AB}" sibTransId="{5FC6B338-3CFB-47FF-8205-CE39C7F0D502}"/>
    <dgm:cxn modelId="{07D965BF-923B-4F44-831B-88E2AB82A988}" srcId="{4EDDAE2F-A98A-45A8-B99A-92123F506A94}" destId="{020DB1F1-A770-4563-B3A3-640086B2544F}" srcOrd="1" destOrd="0" parTransId="{E8518F6E-6CC7-4C6D-A523-54570A640ABE}" sibTransId="{64C0731F-D125-431C-9C1C-9804CA59319E}"/>
    <dgm:cxn modelId="{B3FAD4C6-D5F3-4D12-A4F3-8C1CA5A2105B}" srcId="{4EDDAE2F-A98A-45A8-B99A-92123F506A94}" destId="{1DC2D6C5-4E88-4D5C-B95C-BC67DBA45E72}" srcOrd="2" destOrd="0" parTransId="{50025456-4912-41CB-A985-B638EC95FECF}" sibTransId="{AD1E6C76-2A59-458A-8B9A-294EA5CAE607}"/>
    <dgm:cxn modelId="{E70BE1F9-2BFB-4D0F-BF02-90D36C2DCBCE}" type="presOf" srcId="{020DB1F1-A770-4563-B3A3-640086B2544F}" destId="{D137DB72-F928-4478-A398-2B3F92ABFBB1}" srcOrd="0" destOrd="0" presId="urn:microsoft.com/office/officeart/2005/8/layout/hProcess9"/>
    <dgm:cxn modelId="{B3096A42-3584-4B8A-9BCD-5547E6C02739}" type="presParOf" srcId="{28DB5FF6-6AE2-4396-89E2-9AE711ECCCA4}" destId="{F4232D65-1547-4AFB-A17A-64BD308FD7F2}" srcOrd="0" destOrd="0" presId="urn:microsoft.com/office/officeart/2005/8/layout/hProcess9"/>
    <dgm:cxn modelId="{95ED53A7-487C-4AFB-96E9-2A07DD201886}" type="presParOf" srcId="{28DB5FF6-6AE2-4396-89E2-9AE711ECCCA4}" destId="{36C8989E-ACF3-4DD0-B183-D154C1A47D4A}" srcOrd="1" destOrd="0" presId="urn:microsoft.com/office/officeart/2005/8/layout/hProcess9"/>
    <dgm:cxn modelId="{7F8C304B-993B-447B-9E42-0702D3686ABA}" type="presParOf" srcId="{36C8989E-ACF3-4DD0-B183-D154C1A47D4A}" destId="{859A0D6A-0D8E-491E-B703-79A7B7F9D7CB}" srcOrd="0" destOrd="0" presId="urn:microsoft.com/office/officeart/2005/8/layout/hProcess9"/>
    <dgm:cxn modelId="{83AFC15C-0A90-4179-87F5-B8256049B904}" type="presParOf" srcId="{36C8989E-ACF3-4DD0-B183-D154C1A47D4A}" destId="{80A69B26-2C12-4C07-8434-53BB2D7A17C8}" srcOrd="1" destOrd="0" presId="urn:microsoft.com/office/officeart/2005/8/layout/hProcess9"/>
    <dgm:cxn modelId="{B82578DB-7BA3-413F-865C-F5F7A68110E9}" type="presParOf" srcId="{36C8989E-ACF3-4DD0-B183-D154C1A47D4A}" destId="{D137DB72-F928-4478-A398-2B3F92ABFBB1}" srcOrd="2" destOrd="0" presId="urn:microsoft.com/office/officeart/2005/8/layout/hProcess9"/>
    <dgm:cxn modelId="{D83CE6E3-1D99-4477-ABFE-B4BAFD91D141}" type="presParOf" srcId="{36C8989E-ACF3-4DD0-B183-D154C1A47D4A}" destId="{DDFC4781-EEF2-498B-9BB1-22676601335D}" srcOrd="3" destOrd="0" presId="urn:microsoft.com/office/officeart/2005/8/layout/hProcess9"/>
    <dgm:cxn modelId="{A44EAB79-09C2-4699-A06A-8C9EE2685C14}" type="presParOf" srcId="{36C8989E-ACF3-4DD0-B183-D154C1A47D4A}" destId="{DCF6E415-28D6-4A14-A905-B2E85BA663F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6E979-3791-4E12-B903-4BA12E9E7617}" type="doc">
      <dgm:prSet loTypeId="urn:microsoft.com/office/officeart/2005/8/layout/pyramid1" loCatId="pyramid" qsTypeId="urn:microsoft.com/office/officeart/2005/8/quickstyle/simple1" qsCatId="simple" csTypeId="urn:microsoft.com/office/officeart/2005/8/colors/colorful1" csCatId="colorful" phldr="1"/>
      <dgm:spPr/>
    </dgm:pt>
    <dgm:pt modelId="{2A685DA1-9C43-40C3-9363-08664F42F6F5}">
      <dgm:prSet phldrT="[Tekst]" custT="1"/>
      <dgm:spPr/>
      <dgm:t>
        <a:bodyPr/>
        <a:lstStyle/>
        <a:p>
          <a:r>
            <a:rPr lang="nl-NL" sz="1600" b="1"/>
            <a:t>Huisarts</a:t>
          </a:r>
        </a:p>
      </dgm:t>
    </dgm:pt>
    <dgm:pt modelId="{2DA1FEA8-8F1A-4E51-8014-901E5D689987}" type="parTrans" cxnId="{FFEFFBD2-7C79-4E4C-8550-0EB556DD7733}">
      <dgm:prSet/>
      <dgm:spPr/>
      <dgm:t>
        <a:bodyPr/>
        <a:lstStyle/>
        <a:p>
          <a:endParaRPr lang="nl-NL"/>
        </a:p>
      </dgm:t>
    </dgm:pt>
    <dgm:pt modelId="{C1723037-19C8-4BA2-BB15-C25789711AF8}" type="sibTrans" cxnId="{FFEFFBD2-7C79-4E4C-8550-0EB556DD7733}">
      <dgm:prSet/>
      <dgm:spPr/>
      <dgm:t>
        <a:bodyPr/>
        <a:lstStyle/>
        <a:p>
          <a:endParaRPr lang="nl-NL"/>
        </a:p>
      </dgm:t>
    </dgm:pt>
    <dgm:pt modelId="{D74D7904-95CF-4988-8DB6-C2B0E654491B}">
      <dgm:prSet phldrT="[Tekst]" custT="1"/>
      <dgm:spPr/>
      <dgm:t>
        <a:bodyPr/>
        <a:lstStyle/>
        <a:p>
          <a:r>
            <a:rPr lang="nl-NL" sz="1600" b="1"/>
            <a:t>Dermatoloog</a:t>
          </a:r>
        </a:p>
      </dgm:t>
    </dgm:pt>
    <dgm:pt modelId="{62B83A07-16EF-4520-B58B-5DA126F71E0B}" type="parTrans" cxnId="{BB8E9720-64C9-4FED-B19E-4E819A4C2CF8}">
      <dgm:prSet/>
      <dgm:spPr/>
      <dgm:t>
        <a:bodyPr/>
        <a:lstStyle/>
        <a:p>
          <a:endParaRPr lang="nl-NL"/>
        </a:p>
      </dgm:t>
    </dgm:pt>
    <dgm:pt modelId="{4DC80234-D26B-40ED-80BE-6FCB5A9CA131}" type="sibTrans" cxnId="{BB8E9720-64C9-4FED-B19E-4E819A4C2CF8}">
      <dgm:prSet/>
      <dgm:spPr/>
      <dgm:t>
        <a:bodyPr/>
        <a:lstStyle/>
        <a:p>
          <a:endParaRPr lang="nl-NL"/>
        </a:p>
      </dgm:t>
    </dgm:pt>
    <dgm:pt modelId="{FE08EC2F-439A-45AC-9038-BC14C92ABBB0}">
      <dgm:prSet phldrT="[Tekst]" custT="1"/>
      <dgm:spPr/>
      <dgm:t>
        <a:bodyPr/>
        <a:lstStyle/>
        <a:p>
          <a:r>
            <a:rPr lang="nl-NL" sz="1600" b="1"/>
            <a:t>Apotheker</a:t>
          </a:r>
        </a:p>
      </dgm:t>
    </dgm:pt>
    <dgm:pt modelId="{567857E5-7F24-4781-B899-EB407CD31B9F}" type="parTrans" cxnId="{58EA6CD1-F9F5-40AA-8249-41909ECA303C}">
      <dgm:prSet/>
      <dgm:spPr/>
      <dgm:t>
        <a:bodyPr/>
        <a:lstStyle/>
        <a:p>
          <a:endParaRPr lang="nl-NL"/>
        </a:p>
      </dgm:t>
    </dgm:pt>
    <dgm:pt modelId="{4F354684-0CA9-4D3F-9167-A117257BAAC0}" type="sibTrans" cxnId="{58EA6CD1-F9F5-40AA-8249-41909ECA303C}">
      <dgm:prSet/>
      <dgm:spPr/>
      <dgm:t>
        <a:bodyPr/>
        <a:lstStyle/>
        <a:p>
          <a:endParaRPr lang="nl-NL"/>
        </a:p>
      </dgm:t>
    </dgm:pt>
    <dgm:pt modelId="{59751FBD-5FB4-400B-BB95-66A2AFB72324}">
      <dgm:prSet phldrT="[Tekst]" custT="1"/>
      <dgm:spPr/>
      <dgm:t>
        <a:bodyPr/>
        <a:lstStyle/>
        <a:p>
          <a:r>
            <a:rPr lang="nl-NL" sz="1600" b="1"/>
            <a:t>Gediplomeerd drogist</a:t>
          </a:r>
        </a:p>
      </dgm:t>
    </dgm:pt>
    <dgm:pt modelId="{C294944D-4B88-4E8A-9A7F-5A7E03F8723F}" type="parTrans" cxnId="{934B7502-9719-4327-B593-3BA749B56BD8}">
      <dgm:prSet/>
      <dgm:spPr/>
      <dgm:t>
        <a:bodyPr/>
        <a:lstStyle/>
        <a:p>
          <a:endParaRPr lang="nl-NL"/>
        </a:p>
      </dgm:t>
    </dgm:pt>
    <dgm:pt modelId="{B90A4417-4A49-482D-A2B2-8514FCA9A5C3}" type="sibTrans" cxnId="{934B7502-9719-4327-B593-3BA749B56BD8}">
      <dgm:prSet/>
      <dgm:spPr/>
      <dgm:t>
        <a:bodyPr/>
        <a:lstStyle/>
        <a:p>
          <a:endParaRPr lang="nl-NL"/>
        </a:p>
      </dgm:t>
    </dgm:pt>
    <dgm:pt modelId="{DFE7BE22-180B-44AD-97DA-F2A5EA4B28A5}">
      <dgm:prSet phldrT="[Tekst]" custT="1"/>
      <dgm:spPr/>
      <dgm:t>
        <a:bodyPr/>
        <a:lstStyle/>
        <a:p>
          <a:r>
            <a:rPr lang="nl-NL" sz="1600" b="1"/>
            <a:t>Therapeut</a:t>
          </a:r>
        </a:p>
      </dgm:t>
    </dgm:pt>
    <dgm:pt modelId="{34BA0287-CA33-41F4-A2D4-3F065083DE48}" type="parTrans" cxnId="{1E299383-E5EA-4432-870F-E7A6574F3D36}">
      <dgm:prSet/>
      <dgm:spPr/>
      <dgm:t>
        <a:bodyPr/>
        <a:lstStyle/>
        <a:p>
          <a:endParaRPr lang="nl-NL"/>
        </a:p>
      </dgm:t>
    </dgm:pt>
    <dgm:pt modelId="{24A6D8DD-97CE-45E7-BAE7-ABDE5E678986}" type="sibTrans" cxnId="{1E299383-E5EA-4432-870F-E7A6574F3D36}">
      <dgm:prSet/>
      <dgm:spPr/>
      <dgm:t>
        <a:bodyPr/>
        <a:lstStyle/>
        <a:p>
          <a:endParaRPr lang="nl-NL"/>
        </a:p>
      </dgm:t>
    </dgm:pt>
    <dgm:pt modelId="{59BDBC8A-32D1-44A1-A510-FF762E8608D0}">
      <dgm:prSet phldrT="[Tekst]" custT="1"/>
      <dgm:spPr/>
      <dgm:t>
        <a:bodyPr/>
        <a:lstStyle/>
        <a:p>
          <a:r>
            <a:rPr lang="nl-NL" sz="1600" b="1"/>
            <a:t>Schoonheidsspecialist</a:t>
          </a:r>
        </a:p>
      </dgm:t>
    </dgm:pt>
    <dgm:pt modelId="{F5A6EC92-AF8D-49A5-8ECA-C6022DEBB0A4}" type="parTrans" cxnId="{37ADFE4D-11B3-436E-9F77-F4949384F528}">
      <dgm:prSet/>
      <dgm:spPr/>
      <dgm:t>
        <a:bodyPr/>
        <a:lstStyle/>
        <a:p>
          <a:endParaRPr lang="nl-NL"/>
        </a:p>
      </dgm:t>
    </dgm:pt>
    <dgm:pt modelId="{98D805C3-A97E-4A91-A50B-DC6B47F72F24}" type="sibTrans" cxnId="{37ADFE4D-11B3-436E-9F77-F4949384F528}">
      <dgm:prSet/>
      <dgm:spPr/>
      <dgm:t>
        <a:bodyPr/>
        <a:lstStyle/>
        <a:p>
          <a:endParaRPr lang="nl-NL"/>
        </a:p>
      </dgm:t>
    </dgm:pt>
    <dgm:pt modelId="{C8F4F6A1-8EC8-4CE2-AE28-9E742373A7FB}">
      <dgm:prSet phldrT="[Tekst]" custT="1"/>
      <dgm:spPr/>
      <dgm:t>
        <a:bodyPr/>
        <a:lstStyle/>
        <a:p>
          <a:r>
            <a:rPr lang="nl-NL" sz="1600" b="1"/>
            <a:t>Influencers</a:t>
          </a:r>
        </a:p>
      </dgm:t>
    </dgm:pt>
    <dgm:pt modelId="{77F0F687-18D9-4F4C-B8BE-31D05DA9C302}" type="parTrans" cxnId="{EFD90799-AE6A-43C2-BFE7-69D7889B4F30}">
      <dgm:prSet/>
      <dgm:spPr/>
      <dgm:t>
        <a:bodyPr/>
        <a:lstStyle/>
        <a:p>
          <a:endParaRPr lang="nl-NL"/>
        </a:p>
      </dgm:t>
    </dgm:pt>
    <dgm:pt modelId="{107DF8C6-9E4C-4CAA-AB75-CB6695E854A4}" type="sibTrans" cxnId="{EFD90799-AE6A-43C2-BFE7-69D7889B4F30}">
      <dgm:prSet/>
      <dgm:spPr/>
      <dgm:t>
        <a:bodyPr/>
        <a:lstStyle/>
        <a:p>
          <a:endParaRPr lang="nl-NL"/>
        </a:p>
      </dgm:t>
    </dgm:pt>
    <dgm:pt modelId="{588BA7FE-FB70-4BD8-A973-A784C49F494C}" type="pres">
      <dgm:prSet presAssocID="{0796E979-3791-4E12-B903-4BA12E9E7617}" presName="Name0" presStyleCnt="0">
        <dgm:presLayoutVars>
          <dgm:dir/>
          <dgm:animLvl val="lvl"/>
          <dgm:resizeHandles val="exact"/>
        </dgm:presLayoutVars>
      </dgm:prSet>
      <dgm:spPr/>
    </dgm:pt>
    <dgm:pt modelId="{0783079A-8E08-4159-83F5-666048A372BD}" type="pres">
      <dgm:prSet presAssocID="{2A685DA1-9C43-40C3-9363-08664F42F6F5}" presName="Name8" presStyleCnt="0"/>
      <dgm:spPr/>
    </dgm:pt>
    <dgm:pt modelId="{401376A6-6D18-4472-8462-636EB1B6773E}" type="pres">
      <dgm:prSet presAssocID="{2A685DA1-9C43-40C3-9363-08664F42F6F5}" presName="level" presStyleLbl="node1" presStyleIdx="0" presStyleCnt="7">
        <dgm:presLayoutVars>
          <dgm:chMax val="1"/>
          <dgm:bulletEnabled val="1"/>
        </dgm:presLayoutVars>
      </dgm:prSet>
      <dgm:spPr/>
    </dgm:pt>
    <dgm:pt modelId="{68A57ACE-C79B-40D2-9A5C-5E6F7CCC293E}" type="pres">
      <dgm:prSet presAssocID="{2A685DA1-9C43-40C3-9363-08664F42F6F5}" presName="levelTx" presStyleLbl="revTx" presStyleIdx="0" presStyleCnt="0">
        <dgm:presLayoutVars>
          <dgm:chMax val="1"/>
          <dgm:bulletEnabled val="1"/>
        </dgm:presLayoutVars>
      </dgm:prSet>
      <dgm:spPr/>
    </dgm:pt>
    <dgm:pt modelId="{CD62AE67-AF42-49A1-B7B3-2B426CBFFBFF}" type="pres">
      <dgm:prSet presAssocID="{D74D7904-95CF-4988-8DB6-C2B0E654491B}" presName="Name8" presStyleCnt="0"/>
      <dgm:spPr/>
    </dgm:pt>
    <dgm:pt modelId="{7768326F-5198-4B76-8F86-1A865769531C}" type="pres">
      <dgm:prSet presAssocID="{D74D7904-95CF-4988-8DB6-C2B0E654491B}" presName="level" presStyleLbl="node1" presStyleIdx="1" presStyleCnt="7">
        <dgm:presLayoutVars>
          <dgm:chMax val="1"/>
          <dgm:bulletEnabled val="1"/>
        </dgm:presLayoutVars>
      </dgm:prSet>
      <dgm:spPr/>
    </dgm:pt>
    <dgm:pt modelId="{19F912B8-231B-49E7-9343-0577D1219C1C}" type="pres">
      <dgm:prSet presAssocID="{D74D7904-95CF-4988-8DB6-C2B0E654491B}" presName="levelTx" presStyleLbl="revTx" presStyleIdx="0" presStyleCnt="0">
        <dgm:presLayoutVars>
          <dgm:chMax val="1"/>
          <dgm:bulletEnabled val="1"/>
        </dgm:presLayoutVars>
      </dgm:prSet>
      <dgm:spPr/>
    </dgm:pt>
    <dgm:pt modelId="{97C96DA2-40BE-4A2E-A650-BCC9BFDFF8A5}" type="pres">
      <dgm:prSet presAssocID="{FE08EC2F-439A-45AC-9038-BC14C92ABBB0}" presName="Name8" presStyleCnt="0"/>
      <dgm:spPr/>
    </dgm:pt>
    <dgm:pt modelId="{743E0F5D-A31B-424B-9EE8-16298358E253}" type="pres">
      <dgm:prSet presAssocID="{FE08EC2F-439A-45AC-9038-BC14C92ABBB0}" presName="level" presStyleLbl="node1" presStyleIdx="2" presStyleCnt="7">
        <dgm:presLayoutVars>
          <dgm:chMax val="1"/>
          <dgm:bulletEnabled val="1"/>
        </dgm:presLayoutVars>
      </dgm:prSet>
      <dgm:spPr/>
    </dgm:pt>
    <dgm:pt modelId="{760347D1-7A85-47BB-A1BB-73DB64E7358A}" type="pres">
      <dgm:prSet presAssocID="{FE08EC2F-439A-45AC-9038-BC14C92ABBB0}" presName="levelTx" presStyleLbl="revTx" presStyleIdx="0" presStyleCnt="0">
        <dgm:presLayoutVars>
          <dgm:chMax val="1"/>
          <dgm:bulletEnabled val="1"/>
        </dgm:presLayoutVars>
      </dgm:prSet>
      <dgm:spPr/>
    </dgm:pt>
    <dgm:pt modelId="{2CFD8EEB-EC11-40C1-85BF-653465DCD887}" type="pres">
      <dgm:prSet presAssocID="{59751FBD-5FB4-400B-BB95-66A2AFB72324}" presName="Name8" presStyleCnt="0"/>
      <dgm:spPr/>
    </dgm:pt>
    <dgm:pt modelId="{C5E4F9C5-C345-4F8A-82DE-37CE33E7F5DF}" type="pres">
      <dgm:prSet presAssocID="{59751FBD-5FB4-400B-BB95-66A2AFB72324}" presName="level" presStyleLbl="node1" presStyleIdx="3" presStyleCnt="7">
        <dgm:presLayoutVars>
          <dgm:chMax val="1"/>
          <dgm:bulletEnabled val="1"/>
        </dgm:presLayoutVars>
      </dgm:prSet>
      <dgm:spPr/>
    </dgm:pt>
    <dgm:pt modelId="{80A26CB4-5BA2-4DDA-83B1-F1C93C177B03}" type="pres">
      <dgm:prSet presAssocID="{59751FBD-5FB4-400B-BB95-66A2AFB72324}" presName="levelTx" presStyleLbl="revTx" presStyleIdx="0" presStyleCnt="0">
        <dgm:presLayoutVars>
          <dgm:chMax val="1"/>
          <dgm:bulletEnabled val="1"/>
        </dgm:presLayoutVars>
      </dgm:prSet>
      <dgm:spPr/>
    </dgm:pt>
    <dgm:pt modelId="{142C4A32-BBC5-43F0-9F65-FC294D02B794}" type="pres">
      <dgm:prSet presAssocID="{DFE7BE22-180B-44AD-97DA-F2A5EA4B28A5}" presName="Name8" presStyleCnt="0"/>
      <dgm:spPr/>
    </dgm:pt>
    <dgm:pt modelId="{792EA58B-F153-4CF5-9FAE-FB19E065FC48}" type="pres">
      <dgm:prSet presAssocID="{DFE7BE22-180B-44AD-97DA-F2A5EA4B28A5}" presName="level" presStyleLbl="node1" presStyleIdx="4" presStyleCnt="7">
        <dgm:presLayoutVars>
          <dgm:chMax val="1"/>
          <dgm:bulletEnabled val="1"/>
        </dgm:presLayoutVars>
      </dgm:prSet>
      <dgm:spPr/>
    </dgm:pt>
    <dgm:pt modelId="{AADDB036-5C6D-4BEE-8157-82921335AF02}" type="pres">
      <dgm:prSet presAssocID="{DFE7BE22-180B-44AD-97DA-F2A5EA4B28A5}" presName="levelTx" presStyleLbl="revTx" presStyleIdx="0" presStyleCnt="0">
        <dgm:presLayoutVars>
          <dgm:chMax val="1"/>
          <dgm:bulletEnabled val="1"/>
        </dgm:presLayoutVars>
      </dgm:prSet>
      <dgm:spPr/>
    </dgm:pt>
    <dgm:pt modelId="{CD7E3894-2B13-4544-96BC-6008E98DF6C1}" type="pres">
      <dgm:prSet presAssocID="{59BDBC8A-32D1-44A1-A510-FF762E8608D0}" presName="Name8" presStyleCnt="0"/>
      <dgm:spPr/>
    </dgm:pt>
    <dgm:pt modelId="{E311A6AF-39DB-43C0-8026-C38246B8D0AE}" type="pres">
      <dgm:prSet presAssocID="{59BDBC8A-32D1-44A1-A510-FF762E8608D0}" presName="level" presStyleLbl="node1" presStyleIdx="5" presStyleCnt="7">
        <dgm:presLayoutVars>
          <dgm:chMax val="1"/>
          <dgm:bulletEnabled val="1"/>
        </dgm:presLayoutVars>
      </dgm:prSet>
      <dgm:spPr/>
    </dgm:pt>
    <dgm:pt modelId="{2F6D36B1-7087-461A-A749-3D7F5AE2C32A}" type="pres">
      <dgm:prSet presAssocID="{59BDBC8A-32D1-44A1-A510-FF762E8608D0}" presName="levelTx" presStyleLbl="revTx" presStyleIdx="0" presStyleCnt="0">
        <dgm:presLayoutVars>
          <dgm:chMax val="1"/>
          <dgm:bulletEnabled val="1"/>
        </dgm:presLayoutVars>
      </dgm:prSet>
      <dgm:spPr/>
    </dgm:pt>
    <dgm:pt modelId="{C0D01B8B-DD82-402C-BA56-6236D3550579}" type="pres">
      <dgm:prSet presAssocID="{C8F4F6A1-8EC8-4CE2-AE28-9E742373A7FB}" presName="Name8" presStyleCnt="0"/>
      <dgm:spPr/>
    </dgm:pt>
    <dgm:pt modelId="{63190373-1F1E-4A29-825E-D1F67E8525EE}" type="pres">
      <dgm:prSet presAssocID="{C8F4F6A1-8EC8-4CE2-AE28-9E742373A7FB}" presName="level" presStyleLbl="node1" presStyleIdx="6" presStyleCnt="7">
        <dgm:presLayoutVars>
          <dgm:chMax val="1"/>
          <dgm:bulletEnabled val="1"/>
        </dgm:presLayoutVars>
      </dgm:prSet>
      <dgm:spPr/>
    </dgm:pt>
    <dgm:pt modelId="{FF13CAE4-2F45-456C-9A3E-8C814609BDD7}" type="pres">
      <dgm:prSet presAssocID="{C8F4F6A1-8EC8-4CE2-AE28-9E742373A7FB}" presName="levelTx" presStyleLbl="revTx" presStyleIdx="0" presStyleCnt="0">
        <dgm:presLayoutVars>
          <dgm:chMax val="1"/>
          <dgm:bulletEnabled val="1"/>
        </dgm:presLayoutVars>
      </dgm:prSet>
      <dgm:spPr/>
    </dgm:pt>
  </dgm:ptLst>
  <dgm:cxnLst>
    <dgm:cxn modelId="{934B7502-9719-4327-B593-3BA749B56BD8}" srcId="{0796E979-3791-4E12-B903-4BA12E9E7617}" destId="{59751FBD-5FB4-400B-BB95-66A2AFB72324}" srcOrd="3" destOrd="0" parTransId="{C294944D-4B88-4E8A-9A7F-5A7E03F8723F}" sibTransId="{B90A4417-4A49-482D-A2B2-8514FCA9A5C3}"/>
    <dgm:cxn modelId="{8D433206-A31F-4206-9B55-7802193783BF}" type="presOf" srcId="{59BDBC8A-32D1-44A1-A510-FF762E8608D0}" destId="{E311A6AF-39DB-43C0-8026-C38246B8D0AE}" srcOrd="0" destOrd="0" presId="urn:microsoft.com/office/officeart/2005/8/layout/pyramid1"/>
    <dgm:cxn modelId="{BB8E9720-64C9-4FED-B19E-4E819A4C2CF8}" srcId="{0796E979-3791-4E12-B903-4BA12E9E7617}" destId="{D74D7904-95CF-4988-8DB6-C2B0E654491B}" srcOrd="1" destOrd="0" parTransId="{62B83A07-16EF-4520-B58B-5DA126F71E0B}" sibTransId="{4DC80234-D26B-40ED-80BE-6FCB5A9CA131}"/>
    <dgm:cxn modelId="{D56A2649-A60A-4B3B-B6A9-0E556D54B1A6}" type="presOf" srcId="{FE08EC2F-439A-45AC-9038-BC14C92ABBB0}" destId="{760347D1-7A85-47BB-A1BB-73DB64E7358A}" srcOrd="1" destOrd="0" presId="urn:microsoft.com/office/officeart/2005/8/layout/pyramid1"/>
    <dgm:cxn modelId="{C2945C4B-F3D8-4552-A36A-6691CEDF97EF}" type="presOf" srcId="{2A685DA1-9C43-40C3-9363-08664F42F6F5}" destId="{401376A6-6D18-4472-8462-636EB1B6773E}" srcOrd="0" destOrd="0" presId="urn:microsoft.com/office/officeart/2005/8/layout/pyramid1"/>
    <dgm:cxn modelId="{37ADFE4D-11B3-436E-9F77-F4949384F528}" srcId="{0796E979-3791-4E12-B903-4BA12E9E7617}" destId="{59BDBC8A-32D1-44A1-A510-FF762E8608D0}" srcOrd="5" destOrd="0" parTransId="{F5A6EC92-AF8D-49A5-8ECA-C6022DEBB0A4}" sibTransId="{98D805C3-A97E-4A91-A50B-DC6B47F72F24}"/>
    <dgm:cxn modelId="{1122B768-9586-4D6E-BE54-B447262DE169}" type="presOf" srcId="{DFE7BE22-180B-44AD-97DA-F2A5EA4B28A5}" destId="{792EA58B-F153-4CF5-9FAE-FB19E065FC48}" srcOrd="0" destOrd="0" presId="urn:microsoft.com/office/officeart/2005/8/layout/pyramid1"/>
    <dgm:cxn modelId="{1E299383-E5EA-4432-870F-E7A6574F3D36}" srcId="{0796E979-3791-4E12-B903-4BA12E9E7617}" destId="{DFE7BE22-180B-44AD-97DA-F2A5EA4B28A5}" srcOrd="4" destOrd="0" parTransId="{34BA0287-CA33-41F4-A2D4-3F065083DE48}" sibTransId="{24A6D8DD-97CE-45E7-BAE7-ABDE5E678986}"/>
    <dgm:cxn modelId="{EFD90799-AE6A-43C2-BFE7-69D7889B4F30}" srcId="{0796E979-3791-4E12-B903-4BA12E9E7617}" destId="{C8F4F6A1-8EC8-4CE2-AE28-9E742373A7FB}" srcOrd="6" destOrd="0" parTransId="{77F0F687-18D9-4F4C-B8BE-31D05DA9C302}" sibTransId="{107DF8C6-9E4C-4CAA-AB75-CB6695E854A4}"/>
    <dgm:cxn modelId="{00537DAC-9C57-48B7-9E2A-9898A1FBBCBB}" type="presOf" srcId="{0796E979-3791-4E12-B903-4BA12E9E7617}" destId="{588BA7FE-FB70-4BD8-A973-A784C49F494C}" srcOrd="0" destOrd="0" presId="urn:microsoft.com/office/officeart/2005/8/layout/pyramid1"/>
    <dgm:cxn modelId="{23E6B4AF-3B8B-441D-B408-8B805B502603}" type="presOf" srcId="{C8F4F6A1-8EC8-4CE2-AE28-9E742373A7FB}" destId="{FF13CAE4-2F45-456C-9A3E-8C814609BDD7}" srcOrd="1" destOrd="0" presId="urn:microsoft.com/office/officeart/2005/8/layout/pyramid1"/>
    <dgm:cxn modelId="{742CEEBC-BA09-42EB-BC63-3B0B7BDD477F}" type="presOf" srcId="{D74D7904-95CF-4988-8DB6-C2B0E654491B}" destId="{19F912B8-231B-49E7-9343-0577D1219C1C}" srcOrd="1" destOrd="0" presId="urn:microsoft.com/office/officeart/2005/8/layout/pyramid1"/>
    <dgm:cxn modelId="{59C302BF-549F-4ABD-9836-211B43F26DBE}" type="presOf" srcId="{FE08EC2F-439A-45AC-9038-BC14C92ABBB0}" destId="{743E0F5D-A31B-424B-9EE8-16298358E253}" srcOrd="0" destOrd="0" presId="urn:microsoft.com/office/officeart/2005/8/layout/pyramid1"/>
    <dgm:cxn modelId="{58EA6CD1-F9F5-40AA-8249-41909ECA303C}" srcId="{0796E979-3791-4E12-B903-4BA12E9E7617}" destId="{FE08EC2F-439A-45AC-9038-BC14C92ABBB0}" srcOrd="2" destOrd="0" parTransId="{567857E5-7F24-4781-B899-EB407CD31B9F}" sibTransId="{4F354684-0CA9-4D3F-9167-A117257BAAC0}"/>
    <dgm:cxn modelId="{FFEFFBD2-7C79-4E4C-8550-0EB556DD7733}" srcId="{0796E979-3791-4E12-B903-4BA12E9E7617}" destId="{2A685DA1-9C43-40C3-9363-08664F42F6F5}" srcOrd="0" destOrd="0" parTransId="{2DA1FEA8-8F1A-4E51-8014-901E5D689987}" sibTransId="{C1723037-19C8-4BA2-BB15-C25789711AF8}"/>
    <dgm:cxn modelId="{E7195FD3-98B3-4FCE-BC3F-B05FCDBF04F0}" type="presOf" srcId="{59BDBC8A-32D1-44A1-A510-FF762E8608D0}" destId="{2F6D36B1-7087-461A-A749-3D7F5AE2C32A}" srcOrd="1" destOrd="0" presId="urn:microsoft.com/office/officeart/2005/8/layout/pyramid1"/>
    <dgm:cxn modelId="{B93E2DE6-C8AE-438B-AC3B-5A03D8C76D32}" type="presOf" srcId="{DFE7BE22-180B-44AD-97DA-F2A5EA4B28A5}" destId="{AADDB036-5C6D-4BEE-8157-82921335AF02}" srcOrd="1" destOrd="0" presId="urn:microsoft.com/office/officeart/2005/8/layout/pyramid1"/>
    <dgm:cxn modelId="{43BADEE7-6A61-4AC9-92A5-B47059FE5611}" type="presOf" srcId="{D74D7904-95CF-4988-8DB6-C2B0E654491B}" destId="{7768326F-5198-4B76-8F86-1A865769531C}" srcOrd="0" destOrd="0" presId="urn:microsoft.com/office/officeart/2005/8/layout/pyramid1"/>
    <dgm:cxn modelId="{E6ED18EA-ECC4-4E3C-813F-ABEF4BBABD89}" type="presOf" srcId="{C8F4F6A1-8EC8-4CE2-AE28-9E742373A7FB}" destId="{63190373-1F1E-4A29-825E-D1F67E8525EE}" srcOrd="0" destOrd="0" presId="urn:microsoft.com/office/officeart/2005/8/layout/pyramid1"/>
    <dgm:cxn modelId="{4E82D1EB-14F0-4610-B880-C068EE4D07BA}" type="presOf" srcId="{2A685DA1-9C43-40C3-9363-08664F42F6F5}" destId="{68A57ACE-C79B-40D2-9A5C-5E6F7CCC293E}" srcOrd="1" destOrd="0" presId="urn:microsoft.com/office/officeart/2005/8/layout/pyramid1"/>
    <dgm:cxn modelId="{D39337F1-8ECA-4211-9B9A-A33BD17003F8}" type="presOf" srcId="{59751FBD-5FB4-400B-BB95-66A2AFB72324}" destId="{C5E4F9C5-C345-4F8A-82DE-37CE33E7F5DF}" srcOrd="0" destOrd="0" presId="urn:microsoft.com/office/officeart/2005/8/layout/pyramid1"/>
    <dgm:cxn modelId="{147F0FFD-54AC-47DE-BC0C-470208F51173}" type="presOf" srcId="{59751FBD-5FB4-400B-BB95-66A2AFB72324}" destId="{80A26CB4-5BA2-4DDA-83B1-F1C93C177B03}" srcOrd="1" destOrd="0" presId="urn:microsoft.com/office/officeart/2005/8/layout/pyramid1"/>
    <dgm:cxn modelId="{DCA58A99-BCA3-466C-8407-E655B22DE302}" type="presParOf" srcId="{588BA7FE-FB70-4BD8-A973-A784C49F494C}" destId="{0783079A-8E08-4159-83F5-666048A372BD}" srcOrd="0" destOrd="0" presId="urn:microsoft.com/office/officeart/2005/8/layout/pyramid1"/>
    <dgm:cxn modelId="{00966B9A-D32E-4F9B-BC6B-57BEC81C1C16}" type="presParOf" srcId="{0783079A-8E08-4159-83F5-666048A372BD}" destId="{401376A6-6D18-4472-8462-636EB1B6773E}" srcOrd="0" destOrd="0" presId="urn:microsoft.com/office/officeart/2005/8/layout/pyramid1"/>
    <dgm:cxn modelId="{83B1DE51-8070-464D-B221-DFA79FC2A511}" type="presParOf" srcId="{0783079A-8E08-4159-83F5-666048A372BD}" destId="{68A57ACE-C79B-40D2-9A5C-5E6F7CCC293E}" srcOrd="1" destOrd="0" presId="urn:microsoft.com/office/officeart/2005/8/layout/pyramid1"/>
    <dgm:cxn modelId="{F7E25A3C-03FC-4641-A19F-1C11CA69922A}" type="presParOf" srcId="{588BA7FE-FB70-4BD8-A973-A784C49F494C}" destId="{CD62AE67-AF42-49A1-B7B3-2B426CBFFBFF}" srcOrd="1" destOrd="0" presId="urn:microsoft.com/office/officeart/2005/8/layout/pyramid1"/>
    <dgm:cxn modelId="{8C1BA7DF-8EA2-4D50-8841-070DA0F7255D}" type="presParOf" srcId="{CD62AE67-AF42-49A1-B7B3-2B426CBFFBFF}" destId="{7768326F-5198-4B76-8F86-1A865769531C}" srcOrd="0" destOrd="0" presId="urn:microsoft.com/office/officeart/2005/8/layout/pyramid1"/>
    <dgm:cxn modelId="{B8CE298B-44F2-461B-A93D-3A3C42E8AB48}" type="presParOf" srcId="{CD62AE67-AF42-49A1-B7B3-2B426CBFFBFF}" destId="{19F912B8-231B-49E7-9343-0577D1219C1C}" srcOrd="1" destOrd="0" presId="urn:microsoft.com/office/officeart/2005/8/layout/pyramid1"/>
    <dgm:cxn modelId="{D6758418-2942-4A1D-A06B-5D09AB11DD51}" type="presParOf" srcId="{588BA7FE-FB70-4BD8-A973-A784C49F494C}" destId="{97C96DA2-40BE-4A2E-A650-BCC9BFDFF8A5}" srcOrd="2" destOrd="0" presId="urn:microsoft.com/office/officeart/2005/8/layout/pyramid1"/>
    <dgm:cxn modelId="{46502332-AD4F-4443-92F7-6A5826DCB152}" type="presParOf" srcId="{97C96DA2-40BE-4A2E-A650-BCC9BFDFF8A5}" destId="{743E0F5D-A31B-424B-9EE8-16298358E253}" srcOrd="0" destOrd="0" presId="urn:microsoft.com/office/officeart/2005/8/layout/pyramid1"/>
    <dgm:cxn modelId="{FAA0D542-1087-42A1-A907-B433136ABBC3}" type="presParOf" srcId="{97C96DA2-40BE-4A2E-A650-BCC9BFDFF8A5}" destId="{760347D1-7A85-47BB-A1BB-73DB64E7358A}" srcOrd="1" destOrd="0" presId="urn:microsoft.com/office/officeart/2005/8/layout/pyramid1"/>
    <dgm:cxn modelId="{7C7943C7-573A-4449-A1BD-C1372AF07C94}" type="presParOf" srcId="{588BA7FE-FB70-4BD8-A973-A784C49F494C}" destId="{2CFD8EEB-EC11-40C1-85BF-653465DCD887}" srcOrd="3" destOrd="0" presId="urn:microsoft.com/office/officeart/2005/8/layout/pyramid1"/>
    <dgm:cxn modelId="{9A8A2232-A3F4-453F-9AFC-156CC2EC83BD}" type="presParOf" srcId="{2CFD8EEB-EC11-40C1-85BF-653465DCD887}" destId="{C5E4F9C5-C345-4F8A-82DE-37CE33E7F5DF}" srcOrd="0" destOrd="0" presId="urn:microsoft.com/office/officeart/2005/8/layout/pyramid1"/>
    <dgm:cxn modelId="{F4B5EA95-2472-4C7D-AAE9-2056BE4BE08F}" type="presParOf" srcId="{2CFD8EEB-EC11-40C1-85BF-653465DCD887}" destId="{80A26CB4-5BA2-4DDA-83B1-F1C93C177B03}" srcOrd="1" destOrd="0" presId="urn:microsoft.com/office/officeart/2005/8/layout/pyramid1"/>
    <dgm:cxn modelId="{7F64B3EE-0996-4A2A-9B12-B4909331A73B}" type="presParOf" srcId="{588BA7FE-FB70-4BD8-A973-A784C49F494C}" destId="{142C4A32-BBC5-43F0-9F65-FC294D02B794}" srcOrd="4" destOrd="0" presId="urn:microsoft.com/office/officeart/2005/8/layout/pyramid1"/>
    <dgm:cxn modelId="{6914F9EC-AC2F-4AA0-BEA7-FEA564FF5586}" type="presParOf" srcId="{142C4A32-BBC5-43F0-9F65-FC294D02B794}" destId="{792EA58B-F153-4CF5-9FAE-FB19E065FC48}" srcOrd="0" destOrd="0" presId="urn:microsoft.com/office/officeart/2005/8/layout/pyramid1"/>
    <dgm:cxn modelId="{12D5C9E4-CA3B-4BAA-81F1-24663EC00296}" type="presParOf" srcId="{142C4A32-BBC5-43F0-9F65-FC294D02B794}" destId="{AADDB036-5C6D-4BEE-8157-82921335AF02}" srcOrd="1" destOrd="0" presId="urn:microsoft.com/office/officeart/2005/8/layout/pyramid1"/>
    <dgm:cxn modelId="{3BB6F8F4-1F28-46EF-A58B-BC2D525ADC50}" type="presParOf" srcId="{588BA7FE-FB70-4BD8-A973-A784C49F494C}" destId="{CD7E3894-2B13-4544-96BC-6008E98DF6C1}" srcOrd="5" destOrd="0" presId="urn:microsoft.com/office/officeart/2005/8/layout/pyramid1"/>
    <dgm:cxn modelId="{14F7EA70-6D37-4E67-8C4F-9A1565E77EC4}" type="presParOf" srcId="{CD7E3894-2B13-4544-96BC-6008E98DF6C1}" destId="{E311A6AF-39DB-43C0-8026-C38246B8D0AE}" srcOrd="0" destOrd="0" presId="urn:microsoft.com/office/officeart/2005/8/layout/pyramid1"/>
    <dgm:cxn modelId="{1584BC62-671E-4686-98A2-EC7FBF89A786}" type="presParOf" srcId="{CD7E3894-2B13-4544-96BC-6008E98DF6C1}" destId="{2F6D36B1-7087-461A-A749-3D7F5AE2C32A}" srcOrd="1" destOrd="0" presId="urn:microsoft.com/office/officeart/2005/8/layout/pyramid1"/>
    <dgm:cxn modelId="{1B5ED02E-C0F0-4BD9-8079-D1DDA2C74262}" type="presParOf" srcId="{588BA7FE-FB70-4BD8-A973-A784C49F494C}" destId="{C0D01B8B-DD82-402C-BA56-6236D3550579}" srcOrd="6" destOrd="0" presId="urn:microsoft.com/office/officeart/2005/8/layout/pyramid1"/>
    <dgm:cxn modelId="{D0E4362E-BC6C-459B-AD0C-45E4C66DA02B}" type="presParOf" srcId="{C0D01B8B-DD82-402C-BA56-6236D3550579}" destId="{63190373-1F1E-4A29-825E-D1F67E8525EE}" srcOrd="0" destOrd="0" presId="urn:microsoft.com/office/officeart/2005/8/layout/pyramid1"/>
    <dgm:cxn modelId="{9DC3F091-99DE-4911-9FB1-402CDB441E02}" type="presParOf" srcId="{C0D01B8B-DD82-402C-BA56-6236D3550579}" destId="{FF13CAE4-2F45-456C-9A3E-8C814609BD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32D65-1547-4AFB-A17A-64BD308FD7F2}">
      <dsp:nvSpPr>
        <dsp:cNvPr id="0" name=""/>
        <dsp:cNvSpPr/>
      </dsp:nvSpPr>
      <dsp:spPr>
        <a:xfrm>
          <a:off x="357782" y="0"/>
          <a:ext cx="4054871" cy="40322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A0D6A-0D8E-491E-B703-79A7B7F9D7CB}">
      <dsp:nvSpPr>
        <dsp:cNvPr id="0" name=""/>
        <dsp:cNvSpPr/>
      </dsp:nvSpPr>
      <dsp:spPr>
        <a:xfrm>
          <a:off x="5124" y="1209675"/>
          <a:ext cx="1535484" cy="161290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Op zoek naar oplossing van lichte  of tijdelijke klachten zonder arts (73%)</a:t>
          </a:r>
        </a:p>
      </dsp:txBody>
      <dsp:txXfrm>
        <a:off x="80080" y="1284631"/>
        <a:ext cx="1385572" cy="1462988"/>
      </dsp:txXfrm>
    </dsp:sp>
    <dsp:sp modelId="{D137DB72-F928-4478-A398-2B3F92ABFBB1}">
      <dsp:nvSpPr>
        <dsp:cNvPr id="0" name=""/>
        <dsp:cNvSpPr/>
      </dsp:nvSpPr>
      <dsp:spPr>
        <a:xfrm>
          <a:off x="1617476" y="1209675"/>
          <a:ext cx="1535484" cy="161290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 Ter ondersteuning van een serieuze of chronische klacht (34%)</a:t>
          </a:r>
        </a:p>
      </dsp:txBody>
      <dsp:txXfrm>
        <a:off x="1692432" y="1284631"/>
        <a:ext cx="1385572" cy="1462988"/>
      </dsp:txXfrm>
    </dsp:sp>
    <dsp:sp modelId="{DCF6E415-28D6-4A14-A905-B2E85BA663FB}">
      <dsp:nvSpPr>
        <dsp:cNvPr id="0" name=""/>
        <dsp:cNvSpPr/>
      </dsp:nvSpPr>
      <dsp:spPr>
        <a:xfrm>
          <a:off x="3229828" y="1209675"/>
          <a:ext cx="1535484" cy="161290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a:t>79% van de Nederlanders gebruikt zelfzorg medicijnen</a:t>
          </a:r>
        </a:p>
      </dsp:txBody>
      <dsp:txXfrm>
        <a:off x="3304784" y="1284631"/>
        <a:ext cx="1385572" cy="1462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376A6-6D18-4472-8462-636EB1B6773E}">
      <dsp:nvSpPr>
        <dsp:cNvPr id="0" name=""/>
        <dsp:cNvSpPr/>
      </dsp:nvSpPr>
      <dsp:spPr>
        <a:xfrm>
          <a:off x="2821577" y="0"/>
          <a:ext cx="940525" cy="617099"/>
        </a:xfrm>
        <a:prstGeom prst="trapezoid">
          <a:avLst>
            <a:gd name="adj" fmla="val 762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Huisarts</a:t>
          </a:r>
        </a:p>
      </dsp:txBody>
      <dsp:txXfrm>
        <a:off x="2821577" y="0"/>
        <a:ext cx="940525" cy="617099"/>
      </dsp:txXfrm>
    </dsp:sp>
    <dsp:sp modelId="{7768326F-5198-4B76-8F86-1A865769531C}">
      <dsp:nvSpPr>
        <dsp:cNvPr id="0" name=""/>
        <dsp:cNvSpPr/>
      </dsp:nvSpPr>
      <dsp:spPr>
        <a:xfrm>
          <a:off x="2351314" y="617099"/>
          <a:ext cx="1881051" cy="617099"/>
        </a:xfrm>
        <a:prstGeom prst="trapezoid">
          <a:avLst>
            <a:gd name="adj" fmla="val 7620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Dermatoloog</a:t>
          </a:r>
        </a:p>
      </dsp:txBody>
      <dsp:txXfrm>
        <a:off x="2680498" y="617099"/>
        <a:ext cx="1222683" cy="617099"/>
      </dsp:txXfrm>
    </dsp:sp>
    <dsp:sp modelId="{743E0F5D-A31B-424B-9EE8-16298358E253}">
      <dsp:nvSpPr>
        <dsp:cNvPr id="0" name=""/>
        <dsp:cNvSpPr/>
      </dsp:nvSpPr>
      <dsp:spPr>
        <a:xfrm>
          <a:off x="1881051" y="1234198"/>
          <a:ext cx="2821577" cy="617099"/>
        </a:xfrm>
        <a:prstGeom prst="trapezoid">
          <a:avLst>
            <a:gd name="adj" fmla="val 76205"/>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Apotheker</a:t>
          </a:r>
        </a:p>
      </dsp:txBody>
      <dsp:txXfrm>
        <a:off x="2374827" y="1234198"/>
        <a:ext cx="1834025" cy="617099"/>
      </dsp:txXfrm>
    </dsp:sp>
    <dsp:sp modelId="{C5E4F9C5-C345-4F8A-82DE-37CE33E7F5DF}">
      <dsp:nvSpPr>
        <dsp:cNvPr id="0" name=""/>
        <dsp:cNvSpPr/>
      </dsp:nvSpPr>
      <dsp:spPr>
        <a:xfrm>
          <a:off x="1410788" y="1851297"/>
          <a:ext cx="3762102" cy="617099"/>
        </a:xfrm>
        <a:prstGeom prst="trapezoid">
          <a:avLst>
            <a:gd name="adj" fmla="val 7620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Gediplomeerd drogist</a:t>
          </a:r>
        </a:p>
      </dsp:txBody>
      <dsp:txXfrm>
        <a:off x="2069156" y="1851297"/>
        <a:ext cx="2445366" cy="617099"/>
      </dsp:txXfrm>
    </dsp:sp>
    <dsp:sp modelId="{792EA58B-F153-4CF5-9FAE-FB19E065FC48}">
      <dsp:nvSpPr>
        <dsp:cNvPr id="0" name=""/>
        <dsp:cNvSpPr/>
      </dsp:nvSpPr>
      <dsp:spPr>
        <a:xfrm>
          <a:off x="940525" y="2468396"/>
          <a:ext cx="4702628" cy="617099"/>
        </a:xfrm>
        <a:prstGeom prst="trapezoid">
          <a:avLst>
            <a:gd name="adj" fmla="val 7620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Therapeut</a:t>
          </a:r>
        </a:p>
      </dsp:txBody>
      <dsp:txXfrm>
        <a:off x="1763485" y="2468396"/>
        <a:ext cx="3056708" cy="617099"/>
      </dsp:txXfrm>
    </dsp:sp>
    <dsp:sp modelId="{E311A6AF-39DB-43C0-8026-C38246B8D0AE}">
      <dsp:nvSpPr>
        <dsp:cNvPr id="0" name=""/>
        <dsp:cNvSpPr/>
      </dsp:nvSpPr>
      <dsp:spPr>
        <a:xfrm>
          <a:off x="470262" y="3085495"/>
          <a:ext cx="5643154" cy="617099"/>
        </a:xfrm>
        <a:prstGeom prst="trapezoid">
          <a:avLst>
            <a:gd name="adj" fmla="val 762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Schoonheidsspecialist</a:t>
          </a:r>
        </a:p>
      </dsp:txBody>
      <dsp:txXfrm>
        <a:off x="1457814" y="3085495"/>
        <a:ext cx="3668050" cy="617099"/>
      </dsp:txXfrm>
    </dsp:sp>
    <dsp:sp modelId="{63190373-1F1E-4A29-825E-D1F67E8525EE}">
      <dsp:nvSpPr>
        <dsp:cNvPr id="0" name=""/>
        <dsp:cNvSpPr/>
      </dsp:nvSpPr>
      <dsp:spPr>
        <a:xfrm>
          <a:off x="0" y="3702594"/>
          <a:ext cx="6583680" cy="617099"/>
        </a:xfrm>
        <a:prstGeom prst="trapezoid">
          <a:avLst>
            <a:gd name="adj" fmla="val 7620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1" kern="1200"/>
            <a:t>Influencers</a:t>
          </a:r>
        </a:p>
      </dsp:txBody>
      <dsp:txXfrm>
        <a:off x="1152144" y="3702594"/>
        <a:ext cx="4279392" cy="6170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0.58627</cdr:x>
      <cdr:y>0.04267</cdr:y>
    </cdr:from>
    <cdr:to>
      <cdr:x>0.58627</cdr:x>
      <cdr:y>0.59657</cdr:y>
    </cdr:to>
    <cdr:cxnSp macro="">
      <cdr:nvCxnSpPr>
        <cdr:cNvPr id="3" name="Rechte verbindingslijn 2">
          <a:extLst xmlns:a="http://schemas.openxmlformats.org/drawingml/2006/main">
            <a:ext uri="{FF2B5EF4-FFF2-40B4-BE49-F238E27FC236}">
              <a16:creationId xmlns:a16="http://schemas.microsoft.com/office/drawing/2014/main" id="{F49D43EF-C980-767A-F639-3512B126F670}"/>
            </a:ext>
          </a:extLst>
        </cdr:cNvPr>
        <cdr:cNvCxnSpPr/>
      </cdr:nvCxnSpPr>
      <cdr:spPr>
        <a:xfrm xmlns:a="http://schemas.openxmlformats.org/drawingml/2006/main">
          <a:off x="5842000" y="158115"/>
          <a:ext cx="0" cy="2052320"/>
        </a:xfrm>
        <a:prstGeom xmlns:a="http://schemas.openxmlformats.org/drawingml/2006/main" prst="line">
          <a:avLst/>
        </a:prstGeom>
        <a:ln xmlns:a="http://schemas.openxmlformats.org/drawingml/2006/main" w="19050" cap="flat" cmpd="sng" algn="ctr">
          <a:solidFill>
            <a:schemeClr val="accent2"/>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001C-9C3B-4648-A28E-A822D3053902}" type="datetimeFigureOut">
              <a:rPr lang="nl-NL" smtClean="0"/>
              <a:t>10-10-2025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6C458-80CA-4A45-B10A-407D873B8EC7}" type="slidenum">
              <a:rPr lang="nl-NL" smtClean="0"/>
              <a:t>‹nr.›</a:t>
            </a:fld>
            <a:endParaRPr lang="nl-NL"/>
          </a:p>
        </p:txBody>
      </p:sp>
    </p:spTree>
    <p:extLst>
      <p:ext uri="{BB962C8B-B14F-4D97-AF65-F5344CB8AC3E}">
        <p14:creationId xmlns:p14="http://schemas.microsoft.com/office/powerpoint/2010/main" val="316741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CE6C458-80CA-4A45-B10A-407D873B8EC7}" type="slidenum">
              <a:rPr lang="nl-NL" smtClean="0"/>
              <a:t>10</a:t>
            </a:fld>
            <a:endParaRPr lang="nl-NL"/>
          </a:p>
        </p:txBody>
      </p:sp>
    </p:spTree>
    <p:extLst>
      <p:ext uri="{BB962C8B-B14F-4D97-AF65-F5344CB8AC3E}">
        <p14:creationId xmlns:p14="http://schemas.microsoft.com/office/powerpoint/2010/main" val="266445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CE6C458-80CA-4A45-B10A-407D873B8EC7}" type="slidenum">
              <a:rPr lang="nl-NL" smtClean="0"/>
              <a:t>13</a:t>
            </a:fld>
            <a:endParaRPr lang="nl-NL"/>
          </a:p>
        </p:txBody>
      </p:sp>
    </p:spTree>
    <p:extLst>
      <p:ext uri="{BB962C8B-B14F-4D97-AF65-F5344CB8AC3E}">
        <p14:creationId xmlns:p14="http://schemas.microsoft.com/office/powerpoint/2010/main" val="286787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CE6C458-80CA-4A45-B10A-407D873B8EC7}" type="slidenum">
              <a:rPr lang="nl-NL" smtClean="0"/>
              <a:t>20</a:t>
            </a:fld>
            <a:endParaRPr lang="nl-NL"/>
          </a:p>
        </p:txBody>
      </p:sp>
    </p:spTree>
    <p:extLst>
      <p:ext uri="{BB962C8B-B14F-4D97-AF65-F5344CB8AC3E}">
        <p14:creationId xmlns:p14="http://schemas.microsoft.com/office/powerpoint/2010/main" val="341052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1152128"/>
          </a:xfrm>
          <a:prstGeom prst="rect">
            <a:avLst/>
          </a:prstGeom>
        </p:spPr>
        <p:txBody>
          <a:bodyPr/>
          <a:lstStyle>
            <a:lvl1pPr>
              <a:defRPr sz="1400">
                <a:solidFill>
                  <a:schemeClr val="tx2">
                    <a:lumMod val="75000"/>
                  </a:schemeClr>
                </a:solidFill>
              </a:defRPr>
            </a:lvl1pPr>
          </a:lstStyle>
          <a:p>
            <a:r>
              <a:rPr lang="nl-NL"/>
              <a:t>Klik om stijl te bewerken</a:t>
            </a:r>
            <a:endParaRPr lang="en-US" dirty="0"/>
          </a:p>
        </p:txBody>
      </p:sp>
      <p:sp>
        <p:nvSpPr>
          <p:cNvPr id="3" name="Content Placeholder 2"/>
          <p:cNvSpPr>
            <a:spLocks noGrp="1"/>
          </p:cNvSpPr>
          <p:nvPr>
            <p:ph sz="half" idx="1"/>
          </p:nvPr>
        </p:nvSpPr>
        <p:spPr>
          <a:xfrm>
            <a:off x="845707" y="1988841"/>
            <a:ext cx="4770240" cy="4032448"/>
          </a:xfrm>
        </p:spPr>
        <p:txBody>
          <a:bodyPr/>
          <a:lstStyle>
            <a:lvl1pPr>
              <a:defRPr sz="1400">
                <a:solidFill>
                  <a:schemeClr val="tx2">
                    <a:lumMod val="75000"/>
                  </a:schemeClr>
                </a:solidFill>
              </a:defRPr>
            </a:lvl1pPr>
            <a:lvl2pPr>
              <a:defRPr sz="1400">
                <a:solidFill>
                  <a:schemeClr val="tx2">
                    <a:lumMod val="75000"/>
                  </a:schemeClr>
                </a:solidFill>
              </a:defRPr>
            </a:lvl2pPr>
            <a:lvl3pPr>
              <a:defRPr sz="1400">
                <a:solidFill>
                  <a:schemeClr val="tx2">
                    <a:lumMod val="75000"/>
                  </a:schemeClr>
                </a:solidFill>
              </a:defRPr>
            </a:lvl3pPr>
            <a:lvl4pPr>
              <a:defRPr sz="1400">
                <a:solidFill>
                  <a:schemeClr val="tx2">
                    <a:lumMod val="75000"/>
                  </a:schemeClr>
                </a:solidFill>
              </a:defRPr>
            </a:lvl4pPr>
            <a:lvl5pPr>
              <a:defRPr sz="1400">
                <a:solidFill>
                  <a:schemeClr val="tx2">
                    <a:lumMod val="75000"/>
                  </a:schemeClr>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50599" y="1988841"/>
            <a:ext cx="4718315" cy="3777283"/>
          </a:xfrm>
        </p:spPr>
        <p:txBody>
          <a:bodyPr/>
          <a:lstStyle>
            <a:lvl1pPr>
              <a:defRPr sz="1400">
                <a:solidFill>
                  <a:schemeClr val="tx2">
                    <a:lumMod val="75000"/>
                  </a:schemeClr>
                </a:solidFill>
              </a:defRPr>
            </a:lvl1pPr>
            <a:lvl2pPr>
              <a:defRPr sz="1400">
                <a:solidFill>
                  <a:schemeClr val="tx2">
                    <a:lumMod val="75000"/>
                  </a:schemeClr>
                </a:solidFill>
              </a:defRPr>
            </a:lvl2pPr>
            <a:lvl3pPr>
              <a:defRPr sz="1400">
                <a:solidFill>
                  <a:schemeClr val="tx2">
                    <a:lumMod val="75000"/>
                  </a:schemeClr>
                </a:solidFill>
              </a:defRPr>
            </a:lvl3pPr>
            <a:lvl4pPr>
              <a:defRPr sz="1400">
                <a:solidFill>
                  <a:schemeClr val="tx2">
                    <a:lumMod val="75000"/>
                  </a:schemeClr>
                </a:solidFill>
              </a:defRPr>
            </a:lvl4pPr>
            <a:lvl5pPr>
              <a:defRPr sz="1400">
                <a:solidFill>
                  <a:schemeClr val="tx2">
                    <a:lumMod val="75000"/>
                  </a:schemeClr>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p:cNvSpPr>
            <a:spLocks noGrp="1"/>
          </p:cNvSpPr>
          <p:nvPr>
            <p:ph type="dt" sz="half" idx="10"/>
          </p:nvPr>
        </p:nvSpPr>
        <p:spPr/>
        <p:txBody>
          <a:bodyPr/>
          <a:lstStyle>
            <a:lvl1pPr>
              <a:defRPr/>
            </a:lvl1pPr>
          </a:lstStyle>
          <a:p>
            <a:fld id="{7F9759AB-933A-491C-A1F9-503BF74DC415}" type="datetime1">
              <a:rPr lang="nl-NL" smtClean="0"/>
              <a:t>10-10-2025</a:t>
            </a:fld>
            <a:endParaRPr lang="nl-NL"/>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8" name="Afgeronde rechthoek 7"/>
          <p:cNvSpPr/>
          <p:nvPr/>
        </p:nvSpPr>
        <p:spPr>
          <a:xfrm>
            <a:off x="600720" y="116632"/>
            <a:ext cx="10945216" cy="122413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Afgeronde rechthoek 8"/>
          <p:cNvSpPr/>
          <p:nvPr/>
        </p:nvSpPr>
        <p:spPr>
          <a:xfrm>
            <a:off x="556828" y="1772816"/>
            <a:ext cx="5472608" cy="45365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fgeronde rechthoek 9"/>
          <p:cNvSpPr/>
          <p:nvPr/>
        </p:nvSpPr>
        <p:spPr>
          <a:xfrm>
            <a:off x="6221458" y="1772816"/>
            <a:ext cx="5376597" cy="45365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8912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ctr">
              <a:defRPr sz="2000" b="1">
                <a:solidFill>
                  <a:schemeClr val="tx2">
                    <a:lumMod val="75000"/>
                  </a:schemeClr>
                </a:solidFill>
              </a:defRPr>
            </a:lvl1pPr>
          </a:lstStyle>
          <a:p>
            <a:r>
              <a:rPr lang="nl-NL"/>
              <a:t>Klik om stijl te bewerken</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solidFill>
                  <a:schemeClr val="tx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3"/>
          <p:cNvSpPr>
            <a:spLocks noGrp="1"/>
          </p:cNvSpPr>
          <p:nvPr>
            <p:ph type="dt" sz="half" idx="10"/>
          </p:nvPr>
        </p:nvSpPr>
        <p:spPr/>
        <p:txBody>
          <a:bodyPr/>
          <a:lstStyle>
            <a:lvl1pPr>
              <a:defRPr/>
            </a:lvl1pPr>
          </a:lstStyle>
          <a:p>
            <a:fld id="{1DEE098C-86D9-4B7A-B0C6-3F2687B38902}" type="datetime1">
              <a:rPr lang="nl-NL" smtClean="0"/>
              <a:t>10-10-2025</a:t>
            </a:fld>
            <a:endParaRPr lang="nl-NL"/>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Tree>
    <p:extLst>
      <p:ext uri="{BB962C8B-B14F-4D97-AF65-F5344CB8AC3E}">
        <p14:creationId xmlns:p14="http://schemas.microsoft.com/office/powerpoint/2010/main" val="193944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143000"/>
          </a:xfrm>
          <a:prstGeom prst="rect">
            <a:avLst/>
          </a:prstGeom>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lvl1pPr>
          </a:lstStyle>
          <a:p>
            <a:fld id="{65108C66-153A-4DD3-895D-397255EFDE53}" type="datetime1">
              <a:rPr lang="nl-NL" smtClean="0"/>
              <a:t>10-10-2025</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Tree>
    <p:extLst>
      <p:ext uri="{BB962C8B-B14F-4D97-AF65-F5344CB8AC3E}">
        <p14:creationId xmlns:p14="http://schemas.microsoft.com/office/powerpoint/2010/main" val="169346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lvl1pPr>
          </a:lstStyle>
          <a:p>
            <a:fld id="{B498FEE1-2C46-4374-AF3B-A0E82EC9AED3}" type="datetime1">
              <a:rPr lang="nl-NL" smtClean="0"/>
              <a:t>10-10-2025</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Tree>
    <p:extLst>
      <p:ext uri="{BB962C8B-B14F-4D97-AF65-F5344CB8AC3E}">
        <p14:creationId xmlns:p14="http://schemas.microsoft.com/office/powerpoint/2010/main" val="54154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2">
                    <a:lumMod val="7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609600" y="1535113"/>
            <a:ext cx="5386917" cy="639762"/>
          </a:xfrm>
          <a:solidFill>
            <a:schemeClr val="tx2">
              <a:lumMod val="20000"/>
              <a:lumOff val="80000"/>
            </a:schemeClr>
          </a:solidFill>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a:noFill/>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93368" y="1535113"/>
            <a:ext cx="5389033" cy="639762"/>
          </a:xfrm>
          <a:solidFill>
            <a:schemeClr val="tx2">
              <a:lumMod val="20000"/>
              <a:lumOff val="80000"/>
            </a:schemeClr>
          </a:solidFill>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lvl1pPr>
              <a:defRPr/>
            </a:lvl1pPr>
          </a:lstStyle>
          <a:p>
            <a:fld id="{E67457BB-F99F-49A9-8744-F390BCD76C38}" type="datetime1">
              <a:rPr lang="nl-NL" smtClean="0"/>
              <a:t>10-10-2025</a:t>
            </a:fld>
            <a:endParaRPr lang="nl-NL"/>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Tree>
    <p:extLst>
      <p:ext uri="{BB962C8B-B14F-4D97-AF65-F5344CB8AC3E}">
        <p14:creationId xmlns:p14="http://schemas.microsoft.com/office/powerpoint/2010/main" val="227634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4" name="Rectangle 3"/>
          <p:cNvSpPr/>
          <p:nvPr/>
        </p:nvSpPr>
        <p:spPr>
          <a:xfrm>
            <a:off x="1625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3149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Date Placeholder 3"/>
          <p:cNvSpPr>
            <a:spLocks noGrp="1"/>
          </p:cNvSpPr>
          <p:nvPr>
            <p:ph type="dt" sz="half" idx="10"/>
          </p:nvPr>
        </p:nvSpPr>
        <p:spPr/>
        <p:txBody>
          <a:bodyPr/>
          <a:lstStyle>
            <a:lvl1pPr>
              <a:defRPr/>
            </a:lvl1pPr>
          </a:lstStyle>
          <a:p>
            <a:fld id="{38325C92-84FE-461C-92E6-D3ED01DC1BFB}" type="datetime1">
              <a:rPr lang="nl-NL" smtClean="0"/>
              <a:t>10-10-2025</a:t>
            </a:fld>
            <a:endParaRPr lang="nl-NL"/>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a:xfrm>
            <a:off x="8805333" y="6370639"/>
            <a:ext cx="2844800" cy="365125"/>
          </a:xfrm>
        </p:spPr>
        <p:txBody>
          <a:bodyPr/>
          <a:lstStyle>
            <a:lvl1pPr>
              <a:defRPr/>
            </a:lvl1pPr>
          </a:lstStyle>
          <a:p>
            <a:fld id="{4CB708E2-B0EC-4DA5-94E6-B93ACDDEBF69}" type="slidenum">
              <a:rPr lang="nl-NL" smtClean="0"/>
              <a:t>‹nr.›</a:t>
            </a:fld>
            <a:endParaRPr lang="nl-NL"/>
          </a:p>
        </p:txBody>
      </p:sp>
      <p:sp>
        <p:nvSpPr>
          <p:cNvPr id="9" name="Rectangle 8"/>
          <p:cNvSpPr/>
          <p:nvPr/>
        </p:nvSpPr>
        <p:spPr>
          <a:xfrm>
            <a:off x="1625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3149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Content Placeholder 2"/>
          <p:cNvSpPr>
            <a:spLocks noGrp="1"/>
          </p:cNvSpPr>
          <p:nvPr>
            <p:ph idx="1"/>
          </p:nvPr>
        </p:nvSpPr>
        <p:spPr>
          <a:xfrm>
            <a:off x="541867" y="228600"/>
            <a:ext cx="9965365" cy="3704821"/>
          </a:xfrm>
        </p:spPr>
        <p:txBody>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04241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stijl te bewerken</a:t>
            </a:r>
            <a:endParaRPr lang="en-GB"/>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GB"/>
          </a:p>
        </p:txBody>
      </p:sp>
      <p:sp>
        <p:nvSpPr>
          <p:cNvPr id="4" name="Tijdelijke aanduiding voor datum 3"/>
          <p:cNvSpPr>
            <a:spLocks noGrp="1"/>
          </p:cNvSpPr>
          <p:nvPr>
            <p:ph type="dt" sz="half" idx="10"/>
          </p:nvPr>
        </p:nvSpPr>
        <p:spPr/>
        <p:txBody>
          <a:bodyPr/>
          <a:lstStyle/>
          <a:p>
            <a:fld id="{E89A6E9A-53E7-4147-B49D-164EB1B6CB9B}" type="datetime1">
              <a:rPr lang="nl-NL" smtClean="0"/>
              <a:t>10-10-2025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250350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7964DAC7-C425-4B02-84C3-91F41E59C8DF}" type="datetime1">
              <a:rPr lang="nl-NL" smtClean="0"/>
              <a:t>10-10-2025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121465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endParaRPr lang="en-GB"/>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F33DABDC-0AAF-4886-87E6-B07D8559C9DE}" type="datetime1">
              <a:rPr lang="nl-NL" smtClean="0"/>
              <a:t>10-10-2025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386279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p:txBody>
          <a:bodyPr/>
          <a:lstStyle/>
          <a:p>
            <a:fld id="{DF77D16A-A560-412A-8B21-2CD42E0E11F7}" type="datetime1">
              <a:rPr lang="nl-NL" smtClean="0"/>
              <a:t>10-10-2025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2483802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endParaRPr lang="en-GB"/>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p:cNvSpPr>
            <a:spLocks noGrp="1"/>
          </p:cNvSpPr>
          <p:nvPr>
            <p:ph type="dt" sz="half" idx="10"/>
          </p:nvPr>
        </p:nvSpPr>
        <p:spPr/>
        <p:txBody>
          <a:bodyPr/>
          <a:lstStyle/>
          <a:p>
            <a:fld id="{29109F69-7C56-4A8D-BEA7-02BBDADFEDD9}" type="datetime1">
              <a:rPr lang="nl-NL" smtClean="0"/>
              <a:t>10-10-2025</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384493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3"/>
          <p:cNvSpPr/>
          <p:nvPr/>
        </p:nvSpPr>
        <p:spPr>
          <a:xfrm>
            <a:off x="1625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3149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a:off x="914400" y="2130426"/>
            <a:ext cx="10363200" cy="1470025"/>
          </a:xfrm>
          <a:prstGeom prst="rect">
            <a:avLst/>
          </a:prstGeom>
        </p:spPr>
        <p:txBody>
          <a:bodyPr/>
          <a:lstStyle/>
          <a:p>
            <a:r>
              <a:rPr lang="nl-NL"/>
              <a:t>Klik om stijl te bewerken</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6" name="Date Placeholder 3"/>
          <p:cNvSpPr>
            <a:spLocks noGrp="1"/>
          </p:cNvSpPr>
          <p:nvPr>
            <p:ph type="dt" sz="half" idx="10"/>
          </p:nvPr>
        </p:nvSpPr>
        <p:spPr/>
        <p:txBody>
          <a:bodyPr/>
          <a:lstStyle>
            <a:lvl1pPr>
              <a:defRPr/>
            </a:lvl1pPr>
          </a:lstStyle>
          <a:p>
            <a:fld id="{A63CD943-604C-4687-A047-ECDC2FE8202F}" type="datetime1">
              <a:rPr lang="nl-NL" smtClean="0"/>
              <a:t>10-10-2025</a:t>
            </a:fld>
            <a:endParaRPr lang="nl-NL"/>
          </a:p>
        </p:txBody>
      </p:sp>
      <p:sp>
        <p:nvSpPr>
          <p:cNvPr id="7" name="Footer Placeholder 4"/>
          <p:cNvSpPr>
            <a:spLocks noGrp="1"/>
          </p:cNvSpPr>
          <p:nvPr>
            <p:ph type="ftr" sz="quarter" idx="11"/>
          </p:nvPr>
        </p:nvSpPr>
        <p:spPr/>
        <p:txBody>
          <a:bodyPr/>
          <a:lstStyle>
            <a:lvl1pPr>
              <a:defRPr/>
            </a:lvl1pPr>
          </a:lstStyle>
          <a:p>
            <a:endParaRPr lang="nl-NL"/>
          </a:p>
        </p:txBody>
      </p:sp>
      <p:sp>
        <p:nvSpPr>
          <p:cNvPr id="8"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9" name="Rectangle 8"/>
          <p:cNvSpPr/>
          <p:nvPr/>
        </p:nvSpPr>
        <p:spPr>
          <a:xfrm>
            <a:off x="1625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3149600" y="6477000"/>
            <a:ext cx="3048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Afgeronde rechthoek 10"/>
          <p:cNvSpPr/>
          <p:nvPr/>
        </p:nvSpPr>
        <p:spPr>
          <a:xfrm>
            <a:off x="527381" y="1556792"/>
            <a:ext cx="10753195" cy="4536504"/>
          </a:xfrm>
          <a:prstGeom prst="round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1927316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3" name="Tijdelijke aanduiding voor datum 2"/>
          <p:cNvSpPr>
            <a:spLocks noGrp="1"/>
          </p:cNvSpPr>
          <p:nvPr>
            <p:ph type="dt" sz="half" idx="10"/>
          </p:nvPr>
        </p:nvSpPr>
        <p:spPr/>
        <p:txBody>
          <a:bodyPr/>
          <a:lstStyle/>
          <a:p>
            <a:fld id="{4AF05F02-13B8-4A9A-BBB9-3D72FF776CD4}" type="datetime1">
              <a:rPr lang="nl-NL" smtClean="0"/>
              <a:t>10-10-2025</a:t>
            </a:fld>
            <a:endParaRPr lang="en-GB"/>
          </a:p>
        </p:txBody>
      </p:sp>
      <p:sp>
        <p:nvSpPr>
          <p:cNvPr id="4" name="Tijdelijke aanduiding voor voettekst 3"/>
          <p:cNvSpPr>
            <a:spLocks noGrp="1"/>
          </p:cNvSpPr>
          <p:nvPr>
            <p:ph type="ftr" sz="quarter" idx="11"/>
          </p:nvPr>
        </p:nvSpPr>
        <p:spPr/>
        <p:txBody>
          <a:bodyPr/>
          <a:lstStyle/>
          <a:p>
            <a:endParaRPr lang="en-GB"/>
          </a:p>
        </p:txBody>
      </p:sp>
      <p:sp>
        <p:nvSpPr>
          <p:cNvPr id="5" name="Tijdelijke aanduiding voor dianummer 4"/>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3874162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E42F3E-4B2A-47B9-B5D8-94A027A7289C}" type="datetime1">
              <a:rPr lang="nl-NL" smtClean="0"/>
              <a:t>10-10-2025</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41446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endParaRPr lang="en-GB"/>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71528D2-391E-4A6E-B1A3-4BA90CCBB2D1}" type="datetime1">
              <a:rPr lang="nl-NL" smtClean="0"/>
              <a:t>10-10-2025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2489274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endParaRPr lang="en-GB"/>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GB"/>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3702F267-CB38-4AE7-A6F7-A3B929894378}" type="datetime1">
              <a:rPr lang="nl-NL" smtClean="0"/>
              <a:t>10-10-2025</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3673245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5A97957A-8216-46B7-96F5-B15FE745A13B}" type="datetime1">
              <a:rPr lang="nl-NL" smtClean="0"/>
              <a:t>10-10-2025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3300499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stijl te bewerken</a:t>
            </a:r>
            <a:endParaRPr lang="en-GB"/>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10"/>
          </p:nvPr>
        </p:nvSpPr>
        <p:spPr/>
        <p:txBody>
          <a:bodyPr/>
          <a:lstStyle/>
          <a:p>
            <a:fld id="{90ADF6B0-06C0-45E5-8E91-C35B9A24FDCB}" type="datetime1">
              <a:rPr lang="nl-NL" smtClean="0"/>
              <a:t>10-10-2025</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F5DF4877-E4C5-4BE2-80DC-7D933B0DEB58}" type="slidenum">
              <a:rPr lang="en-GB" smtClean="0"/>
              <a:t>‹nr.›</a:t>
            </a:fld>
            <a:endParaRPr lang="en-GB"/>
          </a:p>
        </p:txBody>
      </p:sp>
    </p:spTree>
    <p:extLst>
      <p:ext uri="{BB962C8B-B14F-4D97-AF65-F5344CB8AC3E}">
        <p14:creationId xmlns:p14="http://schemas.microsoft.com/office/powerpoint/2010/main" val="423852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143000"/>
          </a:xfrm>
          <a:prstGeom prst="rect">
            <a:avLst/>
          </a:prstGeom>
        </p:spPr>
        <p:txBody>
          <a:bodyPr/>
          <a:lstStyle/>
          <a:p>
            <a:r>
              <a:rPr lang="nl-NL"/>
              <a:t>Klik om stijl te bewerken</a:t>
            </a:r>
            <a:endParaRPr lang="en-US"/>
          </a:p>
        </p:txBody>
      </p:sp>
      <p:sp>
        <p:nvSpPr>
          <p:cNvPr id="3" name="Content Placeholder 2"/>
          <p:cNvSpPr>
            <a:spLocks noGrp="1"/>
          </p:cNvSpPr>
          <p:nvPr>
            <p:ph idx="1"/>
          </p:nvPr>
        </p:nvSpPr>
        <p:spPr>
          <a:xfrm>
            <a:off x="1219200" y="2244460"/>
            <a:ext cx="9965365" cy="3704821"/>
          </a:xfrm>
        </p:spPr>
        <p:txBody>
          <a:bodyPr/>
          <a:lstStyle>
            <a:lvl1pPr>
              <a:defRPr sz="1400"/>
            </a:lvl1pPr>
            <a:lvl2pPr>
              <a:defRPr sz="1400"/>
            </a:lvl2pPr>
            <a:lvl3pPr>
              <a:defRPr sz="1400"/>
            </a:lvl3pPr>
            <a:lvl4pPr>
              <a:defRPr sz="1400"/>
            </a:lvl4pPr>
            <a:lvl5pPr>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a:lvl1pPr>
          </a:lstStyle>
          <a:p>
            <a:fld id="{9E36C91D-F179-4B3C-BAA8-66F18419B409}" type="datetime1">
              <a:rPr lang="nl-NL" smtClean="0"/>
              <a:t>10-10-2025</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7" name="Afgeronde rechthoek 6"/>
          <p:cNvSpPr/>
          <p:nvPr/>
        </p:nvSpPr>
        <p:spPr>
          <a:xfrm>
            <a:off x="623392" y="260648"/>
            <a:ext cx="11137237" cy="1224136"/>
          </a:xfrm>
          <a:prstGeom prst="round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p>
        </p:txBody>
      </p:sp>
      <p:sp>
        <p:nvSpPr>
          <p:cNvPr id="8" name="Afgeronde rechthoek 7"/>
          <p:cNvSpPr/>
          <p:nvPr/>
        </p:nvSpPr>
        <p:spPr>
          <a:xfrm>
            <a:off x="719403" y="1844824"/>
            <a:ext cx="11041227" cy="4320480"/>
          </a:xfrm>
          <a:prstGeom prst="roundRect">
            <a:avLst/>
          </a:prstGeom>
          <a:noFill/>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10087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3308713" cy="1362075"/>
          </a:xfrm>
          <a:prstGeom prst="rect">
            <a:avLst/>
          </a:prstGeom>
        </p:spPr>
        <p:txBody>
          <a:bodyPr anchor="t"/>
          <a:lstStyle>
            <a:lvl1pPr algn="l">
              <a:defRPr sz="1800" b="1" i="1" cap="all"/>
            </a:lvl1pPr>
          </a:lstStyle>
          <a:p>
            <a:r>
              <a:rPr lang="nl-NL"/>
              <a:t>Klik om stijl te bewerken</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lvl1pPr>
          </a:lstStyle>
          <a:p>
            <a:fld id="{D9A013ED-3231-496F-8864-17F8BF5E8A55}" type="datetime1">
              <a:rPr lang="nl-NL" smtClean="0"/>
              <a:t>10-10-2025</a:t>
            </a:fld>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7" name="Afgeronde rechthoek 6"/>
          <p:cNvSpPr/>
          <p:nvPr/>
        </p:nvSpPr>
        <p:spPr>
          <a:xfrm>
            <a:off x="431371" y="404664"/>
            <a:ext cx="11425269" cy="561662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itle 1"/>
          <p:cNvSpPr txBox="1">
            <a:spLocks/>
          </p:cNvSpPr>
          <p:nvPr/>
        </p:nvSpPr>
        <p:spPr>
          <a:xfrm>
            <a:off x="4515480" y="4437113"/>
            <a:ext cx="3308713" cy="1362075"/>
          </a:xfrm>
          <a:prstGeom prst="rect">
            <a:avLst/>
          </a:prstGeom>
        </p:spPr>
        <p:txBody>
          <a:bodyPr anchor="t"/>
          <a:lstStyle>
            <a:lvl1pPr algn="l" rtl="0" eaLnBrk="1" fontAlgn="base" hangingPunct="1">
              <a:spcBef>
                <a:spcPct val="0"/>
              </a:spcBef>
              <a:spcAft>
                <a:spcPct val="0"/>
              </a:spcAft>
              <a:defRPr sz="1800" b="1" i="1" kern="1200" cap="all">
                <a:solidFill>
                  <a:schemeClr val="tx2">
                    <a:lumMod val="75000"/>
                  </a:schemeClr>
                </a:solidFill>
                <a:latin typeface="+mj-lt"/>
                <a:ea typeface="+mj-ea"/>
                <a:cs typeface="+mj-cs"/>
              </a:defRPr>
            </a:lvl1pPr>
            <a:lvl2pPr algn="ctr" rtl="0" eaLnBrk="1" fontAlgn="base" hangingPunct="1">
              <a:spcBef>
                <a:spcPct val="0"/>
              </a:spcBef>
              <a:spcAft>
                <a:spcPct val="0"/>
              </a:spcAft>
              <a:defRPr sz="2800">
                <a:solidFill>
                  <a:srgbClr val="595959"/>
                </a:solidFill>
                <a:latin typeface="Calibri" pitchFamily="34" charset="0"/>
              </a:defRPr>
            </a:lvl2pPr>
            <a:lvl3pPr algn="ctr" rtl="0" eaLnBrk="1" fontAlgn="base" hangingPunct="1">
              <a:spcBef>
                <a:spcPct val="0"/>
              </a:spcBef>
              <a:spcAft>
                <a:spcPct val="0"/>
              </a:spcAft>
              <a:defRPr sz="2800">
                <a:solidFill>
                  <a:srgbClr val="595959"/>
                </a:solidFill>
                <a:latin typeface="Calibri" pitchFamily="34" charset="0"/>
              </a:defRPr>
            </a:lvl3pPr>
            <a:lvl4pPr algn="ctr" rtl="0" eaLnBrk="1" fontAlgn="base" hangingPunct="1">
              <a:spcBef>
                <a:spcPct val="0"/>
              </a:spcBef>
              <a:spcAft>
                <a:spcPct val="0"/>
              </a:spcAft>
              <a:defRPr sz="2800">
                <a:solidFill>
                  <a:srgbClr val="595959"/>
                </a:solidFill>
                <a:latin typeface="Calibri" pitchFamily="34" charset="0"/>
              </a:defRPr>
            </a:lvl4pPr>
            <a:lvl5pPr algn="ctr" rtl="0" eaLnBrk="1" fontAlgn="base" hangingPunct="1">
              <a:spcBef>
                <a:spcPct val="0"/>
              </a:spcBef>
              <a:spcAft>
                <a:spcPct val="0"/>
              </a:spcAft>
              <a:defRPr sz="2800">
                <a:solidFill>
                  <a:srgbClr val="595959"/>
                </a:solidFill>
                <a:latin typeface="Calibri" pitchFamily="34" charset="0"/>
              </a:defRPr>
            </a:lvl5pPr>
            <a:lvl6pPr marL="457200" algn="ctr" rtl="0" eaLnBrk="1" fontAlgn="base" hangingPunct="1">
              <a:spcBef>
                <a:spcPct val="0"/>
              </a:spcBef>
              <a:spcAft>
                <a:spcPct val="0"/>
              </a:spcAft>
              <a:defRPr sz="2800">
                <a:solidFill>
                  <a:srgbClr val="595959"/>
                </a:solidFill>
                <a:latin typeface="Calibri" pitchFamily="34" charset="0"/>
              </a:defRPr>
            </a:lvl6pPr>
            <a:lvl7pPr marL="914400" algn="ctr" rtl="0" eaLnBrk="1" fontAlgn="base" hangingPunct="1">
              <a:spcBef>
                <a:spcPct val="0"/>
              </a:spcBef>
              <a:spcAft>
                <a:spcPct val="0"/>
              </a:spcAft>
              <a:defRPr sz="2800">
                <a:solidFill>
                  <a:srgbClr val="595959"/>
                </a:solidFill>
                <a:latin typeface="Calibri" pitchFamily="34" charset="0"/>
              </a:defRPr>
            </a:lvl7pPr>
            <a:lvl8pPr marL="1371600" algn="ctr" rtl="0" eaLnBrk="1" fontAlgn="base" hangingPunct="1">
              <a:spcBef>
                <a:spcPct val="0"/>
              </a:spcBef>
              <a:spcAft>
                <a:spcPct val="0"/>
              </a:spcAft>
              <a:defRPr sz="2800">
                <a:solidFill>
                  <a:srgbClr val="595959"/>
                </a:solidFill>
                <a:latin typeface="Calibri" pitchFamily="34" charset="0"/>
              </a:defRPr>
            </a:lvl8pPr>
            <a:lvl9pPr marL="1828800" algn="ctr" rtl="0" eaLnBrk="1" fontAlgn="base" hangingPunct="1">
              <a:spcBef>
                <a:spcPct val="0"/>
              </a:spcBef>
              <a:spcAft>
                <a:spcPct val="0"/>
              </a:spcAft>
              <a:defRPr sz="2800">
                <a:solidFill>
                  <a:srgbClr val="595959"/>
                </a:solidFill>
                <a:latin typeface="Calibri" pitchFamily="34" charset="0"/>
              </a:defRPr>
            </a:lvl9pPr>
          </a:lstStyle>
          <a:p>
            <a:endParaRPr lang="en-US" sz="1800" dirty="0"/>
          </a:p>
        </p:txBody>
      </p:sp>
      <p:sp>
        <p:nvSpPr>
          <p:cNvPr id="9" name="Title 1"/>
          <p:cNvSpPr txBox="1">
            <a:spLocks/>
          </p:cNvSpPr>
          <p:nvPr/>
        </p:nvSpPr>
        <p:spPr>
          <a:xfrm>
            <a:off x="7971864" y="4437113"/>
            <a:ext cx="3308713" cy="1362075"/>
          </a:xfrm>
          <a:prstGeom prst="rect">
            <a:avLst/>
          </a:prstGeom>
        </p:spPr>
        <p:txBody>
          <a:bodyPr anchor="t"/>
          <a:lstStyle>
            <a:lvl1pPr algn="l" rtl="0" eaLnBrk="1" fontAlgn="base" hangingPunct="1">
              <a:spcBef>
                <a:spcPct val="0"/>
              </a:spcBef>
              <a:spcAft>
                <a:spcPct val="0"/>
              </a:spcAft>
              <a:defRPr sz="1800" b="1" i="1" kern="1200" cap="all">
                <a:solidFill>
                  <a:schemeClr val="tx2">
                    <a:lumMod val="75000"/>
                  </a:schemeClr>
                </a:solidFill>
                <a:latin typeface="+mj-lt"/>
                <a:ea typeface="+mj-ea"/>
                <a:cs typeface="+mj-cs"/>
              </a:defRPr>
            </a:lvl1pPr>
            <a:lvl2pPr algn="ctr" rtl="0" eaLnBrk="1" fontAlgn="base" hangingPunct="1">
              <a:spcBef>
                <a:spcPct val="0"/>
              </a:spcBef>
              <a:spcAft>
                <a:spcPct val="0"/>
              </a:spcAft>
              <a:defRPr sz="2800">
                <a:solidFill>
                  <a:srgbClr val="595959"/>
                </a:solidFill>
                <a:latin typeface="Calibri" pitchFamily="34" charset="0"/>
              </a:defRPr>
            </a:lvl2pPr>
            <a:lvl3pPr algn="ctr" rtl="0" eaLnBrk="1" fontAlgn="base" hangingPunct="1">
              <a:spcBef>
                <a:spcPct val="0"/>
              </a:spcBef>
              <a:spcAft>
                <a:spcPct val="0"/>
              </a:spcAft>
              <a:defRPr sz="2800">
                <a:solidFill>
                  <a:srgbClr val="595959"/>
                </a:solidFill>
                <a:latin typeface="Calibri" pitchFamily="34" charset="0"/>
              </a:defRPr>
            </a:lvl3pPr>
            <a:lvl4pPr algn="ctr" rtl="0" eaLnBrk="1" fontAlgn="base" hangingPunct="1">
              <a:spcBef>
                <a:spcPct val="0"/>
              </a:spcBef>
              <a:spcAft>
                <a:spcPct val="0"/>
              </a:spcAft>
              <a:defRPr sz="2800">
                <a:solidFill>
                  <a:srgbClr val="595959"/>
                </a:solidFill>
                <a:latin typeface="Calibri" pitchFamily="34" charset="0"/>
              </a:defRPr>
            </a:lvl4pPr>
            <a:lvl5pPr algn="ctr" rtl="0" eaLnBrk="1" fontAlgn="base" hangingPunct="1">
              <a:spcBef>
                <a:spcPct val="0"/>
              </a:spcBef>
              <a:spcAft>
                <a:spcPct val="0"/>
              </a:spcAft>
              <a:defRPr sz="2800">
                <a:solidFill>
                  <a:srgbClr val="595959"/>
                </a:solidFill>
                <a:latin typeface="Calibri" pitchFamily="34" charset="0"/>
              </a:defRPr>
            </a:lvl5pPr>
            <a:lvl6pPr marL="457200" algn="ctr" rtl="0" eaLnBrk="1" fontAlgn="base" hangingPunct="1">
              <a:spcBef>
                <a:spcPct val="0"/>
              </a:spcBef>
              <a:spcAft>
                <a:spcPct val="0"/>
              </a:spcAft>
              <a:defRPr sz="2800">
                <a:solidFill>
                  <a:srgbClr val="595959"/>
                </a:solidFill>
                <a:latin typeface="Calibri" pitchFamily="34" charset="0"/>
              </a:defRPr>
            </a:lvl6pPr>
            <a:lvl7pPr marL="914400" algn="ctr" rtl="0" eaLnBrk="1" fontAlgn="base" hangingPunct="1">
              <a:spcBef>
                <a:spcPct val="0"/>
              </a:spcBef>
              <a:spcAft>
                <a:spcPct val="0"/>
              </a:spcAft>
              <a:defRPr sz="2800">
                <a:solidFill>
                  <a:srgbClr val="595959"/>
                </a:solidFill>
                <a:latin typeface="Calibri" pitchFamily="34" charset="0"/>
              </a:defRPr>
            </a:lvl7pPr>
            <a:lvl8pPr marL="1371600" algn="ctr" rtl="0" eaLnBrk="1" fontAlgn="base" hangingPunct="1">
              <a:spcBef>
                <a:spcPct val="0"/>
              </a:spcBef>
              <a:spcAft>
                <a:spcPct val="0"/>
              </a:spcAft>
              <a:defRPr sz="2800">
                <a:solidFill>
                  <a:srgbClr val="595959"/>
                </a:solidFill>
                <a:latin typeface="Calibri" pitchFamily="34" charset="0"/>
              </a:defRPr>
            </a:lvl8pPr>
            <a:lvl9pPr marL="1828800" algn="ctr" rtl="0" eaLnBrk="1" fontAlgn="base" hangingPunct="1">
              <a:spcBef>
                <a:spcPct val="0"/>
              </a:spcBef>
              <a:spcAft>
                <a:spcPct val="0"/>
              </a:spcAft>
              <a:defRPr sz="2800">
                <a:solidFill>
                  <a:srgbClr val="595959"/>
                </a:solidFill>
                <a:latin typeface="Calibri" pitchFamily="34" charset="0"/>
              </a:defRPr>
            </a:lvl9pPr>
          </a:lstStyle>
          <a:p>
            <a:endParaRPr lang="en-US" sz="1800" dirty="0"/>
          </a:p>
        </p:txBody>
      </p:sp>
    </p:spTree>
    <p:extLst>
      <p:ext uri="{BB962C8B-B14F-4D97-AF65-F5344CB8AC3E}">
        <p14:creationId xmlns:p14="http://schemas.microsoft.com/office/powerpoint/2010/main" val="208458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72800" cy="1152128"/>
          </a:xfrm>
          <a:prstGeom prst="rect">
            <a:avLst/>
          </a:prstGeom>
        </p:spPr>
        <p:txBody>
          <a:bodyPr/>
          <a:lstStyle>
            <a:lvl1pPr>
              <a:defRPr sz="2400">
                <a:solidFill>
                  <a:schemeClr val="tx2">
                    <a:lumMod val="75000"/>
                  </a:schemeClr>
                </a:solidFill>
              </a:defRPr>
            </a:lvl1pPr>
          </a:lstStyle>
          <a:p>
            <a:r>
              <a:rPr lang="nl-NL"/>
              <a:t>Klik om stijl te bewerken</a:t>
            </a:r>
            <a:endParaRPr lang="en-US" dirty="0"/>
          </a:p>
        </p:txBody>
      </p:sp>
      <p:sp>
        <p:nvSpPr>
          <p:cNvPr id="3" name="Content Placeholder 2"/>
          <p:cNvSpPr>
            <a:spLocks noGrp="1"/>
          </p:cNvSpPr>
          <p:nvPr>
            <p:ph sz="half" idx="1"/>
          </p:nvPr>
        </p:nvSpPr>
        <p:spPr>
          <a:xfrm>
            <a:off x="845707" y="1988841"/>
            <a:ext cx="4770240" cy="4032448"/>
          </a:xfrm>
        </p:spPr>
        <p:txBody>
          <a:bodyPr/>
          <a:lstStyle>
            <a:lvl1pPr>
              <a:defRPr sz="1400">
                <a:solidFill>
                  <a:schemeClr val="tx2">
                    <a:lumMod val="75000"/>
                  </a:schemeClr>
                </a:solidFill>
              </a:defRPr>
            </a:lvl1pPr>
            <a:lvl2pPr>
              <a:defRPr sz="1400">
                <a:solidFill>
                  <a:schemeClr val="tx2">
                    <a:lumMod val="75000"/>
                  </a:schemeClr>
                </a:solidFill>
              </a:defRPr>
            </a:lvl2pPr>
            <a:lvl3pPr>
              <a:defRPr sz="1400">
                <a:solidFill>
                  <a:schemeClr val="tx2">
                    <a:lumMod val="75000"/>
                  </a:schemeClr>
                </a:solidFill>
              </a:defRPr>
            </a:lvl3pPr>
            <a:lvl4pPr>
              <a:defRPr sz="1400">
                <a:solidFill>
                  <a:schemeClr val="tx2">
                    <a:lumMod val="75000"/>
                  </a:schemeClr>
                </a:solidFill>
              </a:defRPr>
            </a:lvl4pPr>
            <a:lvl5pPr>
              <a:defRPr sz="1400">
                <a:solidFill>
                  <a:schemeClr val="tx2">
                    <a:lumMod val="75000"/>
                  </a:schemeClr>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50599" y="1988841"/>
            <a:ext cx="4718315" cy="3777283"/>
          </a:xfrm>
        </p:spPr>
        <p:txBody>
          <a:bodyPr/>
          <a:lstStyle>
            <a:lvl1pPr>
              <a:defRPr sz="1400">
                <a:solidFill>
                  <a:schemeClr val="tx2">
                    <a:lumMod val="75000"/>
                  </a:schemeClr>
                </a:solidFill>
              </a:defRPr>
            </a:lvl1pPr>
            <a:lvl2pPr>
              <a:defRPr sz="16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3"/>
          <p:cNvSpPr>
            <a:spLocks noGrp="1"/>
          </p:cNvSpPr>
          <p:nvPr>
            <p:ph type="dt" sz="half" idx="10"/>
          </p:nvPr>
        </p:nvSpPr>
        <p:spPr/>
        <p:txBody>
          <a:bodyPr/>
          <a:lstStyle>
            <a:lvl1pPr>
              <a:defRPr/>
            </a:lvl1pPr>
          </a:lstStyle>
          <a:p>
            <a:fld id="{3B1C41D8-C091-496A-9E48-C45A5400F7AA}" type="datetime1">
              <a:rPr lang="nl-NL" smtClean="0"/>
              <a:t>10-10-2025</a:t>
            </a:fld>
            <a:endParaRPr lang="nl-NL"/>
          </a:p>
        </p:txBody>
      </p:sp>
      <p:sp>
        <p:nvSpPr>
          <p:cNvPr id="6" name="Footer Placeholder 4"/>
          <p:cNvSpPr>
            <a:spLocks noGrp="1"/>
          </p:cNvSpPr>
          <p:nvPr>
            <p:ph type="ftr" sz="quarter" idx="11"/>
          </p:nvPr>
        </p:nvSpPr>
        <p:spPr/>
        <p:txBody>
          <a:bodyPr/>
          <a:lstStyle>
            <a:lvl1pPr>
              <a:defRPr/>
            </a:lvl1pPr>
          </a:lstStyle>
          <a:p>
            <a:endParaRPr lang="nl-NL"/>
          </a:p>
        </p:txBody>
      </p:sp>
      <p:sp>
        <p:nvSpPr>
          <p:cNvPr id="7"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8" name="Afgeronde rechthoek 7"/>
          <p:cNvSpPr/>
          <p:nvPr/>
        </p:nvSpPr>
        <p:spPr>
          <a:xfrm>
            <a:off x="600720" y="116632"/>
            <a:ext cx="10945216" cy="122413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Afgeronde rechthoek 8"/>
          <p:cNvSpPr/>
          <p:nvPr/>
        </p:nvSpPr>
        <p:spPr>
          <a:xfrm>
            <a:off x="556828" y="1772816"/>
            <a:ext cx="5472608" cy="45365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Afgeronde rechthoek 9"/>
          <p:cNvSpPr/>
          <p:nvPr/>
        </p:nvSpPr>
        <p:spPr>
          <a:xfrm>
            <a:off x="6221458" y="1772816"/>
            <a:ext cx="5376597" cy="45365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Afgeronde rechthoek 10"/>
          <p:cNvSpPr/>
          <p:nvPr/>
        </p:nvSpPr>
        <p:spPr>
          <a:xfrm>
            <a:off x="1295467" y="1412776"/>
            <a:ext cx="3840427" cy="576064"/>
          </a:xfrm>
          <a:prstGeom prst="roundRect">
            <a:avLst/>
          </a:prstGeom>
          <a:solidFill>
            <a:schemeClr val="bg1"/>
          </a:solidFill>
          <a:ln w="28575">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800"/>
          </a:p>
        </p:txBody>
      </p:sp>
      <p:sp>
        <p:nvSpPr>
          <p:cNvPr id="13" name="Afgeronde rechthoek 12"/>
          <p:cNvSpPr/>
          <p:nvPr/>
        </p:nvSpPr>
        <p:spPr>
          <a:xfrm>
            <a:off x="7056107" y="1412776"/>
            <a:ext cx="3840427" cy="576064"/>
          </a:xfrm>
          <a:prstGeom prst="roundRect">
            <a:avLst/>
          </a:prstGeom>
          <a:solidFill>
            <a:schemeClr val="bg1"/>
          </a:solidFill>
          <a:ln w="28575">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12952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solidFill>
            <a:schemeClr val="bg1"/>
          </a:solidFill>
          <a:ln w="15875">
            <a:solidFill>
              <a:schemeClr val="tx2">
                <a:lumMod val="75000"/>
              </a:schemeClr>
            </a:solidFill>
          </a:ln>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09600" y="2174875"/>
            <a:ext cx="5386917" cy="3951288"/>
          </a:xfrm>
          <a:noFill/>
        </p:spPr>
        <p:txBody>
          <a:bodyPr/>
          <a:lstStyle>
            <a:lvl1pPr>
              <a:defRPr sz="18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93368" y="1535113"/>
            <a:ext cx="5389033" cy="639762"/>
          </a:xfrm>
          <a:solidFill>
            <a:schemeClr val="bg1"/>
          </a:solidFill>
          <a:ln w="15875">
            <a:solidFill>
              <a:schemeClr val="tx2">
                <a:lumMod val="75000"/>
              </a:schemeClr>
            </a:solidFill>
          </a:ln>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93368" y="2174875"/>
            <a:ext cx="5389033" cy="3951288"/>
          </a:xfrm>
        </p:spPr>
        <p:txBody>
          <a:bodyPr/>
          <a:lstStyle>
            <a:lvl1pPr>
              <a:defRPr sz="18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lvl1pPr>
              <a:defRPr/>
            </a:lvl1pPr>
          </a:lstStyle>
          <a:p>
            <a:fld id="{8C5370FC-08B8-4A46-81A8-30DAA16E16E9}" type="datetime1">
              <a:rPr lang="nl-NL" smtClean="0"/>
              <a:t>10-10-2025</a:t>
            </a:fld>
            <a:endParaRPr lang="nl-NL"/>
          </a:p>
        </p:txBody>
      </p:sp>
      <p:sp>
        <p:nvSpPr>
          <p:cNvPr id="8" name="Footer Placeholder 4"/>
          <p:cNvSpPr>
            <a:spLocks noGrp="1"/>
          </p:cNvSpPr>
          <p:nvPr>
            <p:ph type="ftr" sz="quarter" idx="11"/>
          </p:nvPr>
        </p:nvSpPr>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Tree>
    <p:extLst>
      <p:ext uri="{BB962C8B-B14F-4D97-AF65-F5344CB8AC3E}">
        <p14:creationId xmlns:p14="http://schemas.microsoft.com/office/powerpoint/2010/main" val="76512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143000"/>
          </a:xfrm>
          <a:prstGeom prst="rect">
            <a:avLst/>
          </a:prstGeom>
        </p:spPr>
        <p:txBody>
          <a:bodyPr/>
          <a:lstStyle>
            <a:lvl1pPr>
              <a:defRPr sz="2000">
                <a:solidFill>
                  <a:schemeClr val="tx2">
                    <a:lumMod val="75000"/>
                  </a:schemeClr>
                </a:solidFill>
              </a:defRPr>
            </a:lvl1pPr>
          </a:lstStyle>
          <a:p>
            <a:r>
              <a:rPr lang="nl-NL"/>
              <a:t>Klik om stijl te bewerken</a:t>
            </a:r>
            <a:endParaRPr lang="en-US" dirty="0"/>
          </a:p>
        </p:txBody>
      </p:sp>
      <p:sp>
        <p:nvSpPr>
          <p:cNvPr id="3" name="Date Placeholder 3"/>
          <p:cNvSpPr>
            <a:spLocks noGrp="1"/>
          </p:cNvSpPr>
          <p:nvPr>
            <p:ph type="dt" sz="half" idx="10"/>
          </p:nvPr>
        </p:nvSpPr>
        <p:spPr/>
        <p:txBody>
          <a:bodyPr/>
          <a:lstStyle>
            <a:lvl1pPr>
              <a:defRPr/>
            </a:lvl1pPr>
          </a:lstStyle>
          <a:p>
            <a:fld id="{A90B2E27-B0C5-412A-A4A0-38E3A0269A12}" type="datetime1">
              <a:rPr lang="nl-NL" smtClean="0"/>
              <a:t>10-10-2025</a:t>
            </a:fld>
            <a:endParaRPr lang="nl-NL"/>
          </a:p>
        </p:txBody>
      </p:sp>
      <p:sp>
        <p:nvSpPr>
          <p:cNvPr id="4" name="Footer Placeholder 4"/>
          <p:cNvSpPr>
            <a:spLocks noGrp="1"/>
          </p:cNvSpPr>
          <p:nvPr>
            <p:ph type="ftr" sz="quarter" idx="11"/>
          </p:nvPr>
        </p:nvSpPr>
        <p:spPr/>
        <p:txBody>
          <a:bodyPr/>
          <a:lstStyle>
            <a:lvl1pPr>
              <a:defRPr/>
            </a:lvl1pPr>
          </a:lstStyle>
          <a:p>
            <a:endParaRPr lang="nl-NL"/>
          </a:p>
        </p:txBody>
      </p:sp>
      <p:sp>
        <p:nvSpPr>
          <p:cNvPr id="5"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6" name="Afgeronde rechthoek 5"/>
          <p:cNvSpPr/>
          <p:nvPr/>
        </p:nvSpPr>
        <p:spPr>
          <a:xfrm>
            <a:off x="623392" y="260648"/>
            <a:ext cx="10849205" cy="1224136"/>
          </a:xfrm>
          <a:prstGeom prst="roundRect">
            <a:avLst/>
          </a:prstGeom>
          <a:no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275308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0E12A91-78D4-4050-8BAD-B39E703E3EFE}" type="datetime1">
              <a:rPr lang="nl-NL" smtClean="0"/>
              <a:t>10-10-2025</a:t>
            </a:fld>
            <a:endParaRPr lang="nl-NL"/>
          </a:p>
        </p:txBody>
      </p:sp>
      <p:sp>
        <p:nvSpPr>
          <p:cNvPr id="3" name="Footer Placeholder 4"/>
          <p:cNvSpPr>
            <a:spLocks noGrp="1"/>
          </p:cNvSpPr>
          <p:nvPr>
            <p:ph type="ftr" sz="quarter" idx="11"/>
          </p:nvPr>
        </p:nvSpPr>
        <p:spPr/>
        <p:txBody>
          <a:bodyPr/>
          <a:lstStyle>
            <a:lvl1pPr>
              <a:defRPr/>
            </a:lvl1pPr>
          </a:lstStyle>
          <a:p>
            <a:endParaRPr lang="nl-NL"/>
          </a:p>
        </p:txBody>
      </p:sp>
      <p:sp>
        <p:nvSpPr>
          <p:cNvPr id="4" name="Slide Number Placeholder 5"/>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5" name="Afgeronde rechthoek 4"/>
          <p:cNvSpPr/>
          <p:nvPr/>
        </p:nvSpPr>
        <p:spPr>
          <a:xfrm>
            <a:off x="335360" y="548680"/>
            <a:ext cx="11617291" cy="108012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
        <p:nvSpPr>
          <p:cNvPr id="6" name="Afgeronde rechthoek 5"/>
          <p:cNvSpPr/>
          <p:nvPr/>
        </p:nvSpPr>
        <p:spPr>
          <a:xfrm>
            <a:off x="383365" y="1988840"/>
            <a:ext cx="3600400" cy="4248472"/>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
        <p:nvSpPr>
          <p:cNvPr id="7" name="Afgeronde rechthoek 6"/>
          <p:cNvSpPr/>
          <p:nvPr/>
        </p:nvSpPr>
        <p:spPr>
          <a:xfrm>
            <a:off x="4271798" y="1988840"/>
            <a:ext cx="3648405" cy="4248472"/>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
        <p:nvSpPr>
          <p:cNvPr id="8" name="Afgeronde rechthoek 7"/>
          <p:cNvSpPr/>
          <p:nvPr/>
        </p:nvSpPr>
        <p:spPr>
          <a:xfrm>
            <a:off x="8208235" y="1988840"/>
            <a:ext cx="3648405" cy="4248473"/>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800"/>
          </a:p>
        </p:txBody>
      </p:sp>
    </p:spTree>
    <p:extLst>
      <p:ext uri="{BB962C8B-B14F-4D97-AF65-F5344CB8AC3E}">
        <p14:creationId xmlns:p14="http://schemas.microsoft.com/office/powerpoint/2010/main" val="147525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Rectangle 4"/>
          <p:cNvSpPr/>
          <p:nvPr/>
        </p:nvSpPr>
        <p:spPr>
          <a:xfrm>
            <a:off x="4470400" y="1447800"/>
            <a:ext cx="101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609601" y="273050"/>
            <a:ext cx="3860800" cy="1162050"/>
          </a:xfrm>
          <a:prstGeom prst="rect">
            <a:avLst/>
          </a:prstGeom>
        </p:spPr>
        <p:txBody>
          <a:bodyPr anchor="b"/>
          <a:lstStyle>
            <a:lvl1pPr algn="l">
              <a:defRPr sz="2000" b="1">
                <a:solidFill>
                  <a:schemeClr val="tx2">
                    <a:lumMod val="7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876800" y="304801"/>
            <a:ext cx="6815667" cy="5853113"/>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600" y="1447801"/>
            <a:ext cx="386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Date Placeholder 4"/>
          <p:cNvSpPr>
            <a:spLocks noGrp="1"/>
          </p:cNvSpPr>
          <p:nvPr>
            <p:ph type="dt" sz="half" idx="10"/>
          </p:nvPr>
        </p:nvSpPr>
        <p:spPr/>
        <p:txBody>
          <a:bodyPr/>
          <a:lstStyle>
            <a:lvl1pPr>
              <a:defRPr/>
            </a:lvl1pPr>
          </a:lstStyle>
          <a:p>
            <a:fld id="{03095D76-2F82-44D2-A468-3DF6E8361915}" type="datetime1">
              <a:rPr lang="nl-NL" smtClean="0"/>
              <a:t>10-10-2025</a:t>
            </a:fld>
            <a:endParaRPr lang="nl-NL"/>
          </a:p>
        </p:txBody>
      </p:sp>
      <p:sp>
        <p:nvSpPr>
          <p:cNvPr id="7" name="Footer Placeholder 5"/>
          <p:cNvSpPr>
            <a:spLocks noGrp="1"/>
          </p:cNvSpPr>
          <p:nvPr>
            <p:ph type="ftr" sz="quarter" idx="11"/>
          </p:nvPr>
        </p:nvSpPr>
        <p:spPr/>
        <p:txBody>
          <a:bodyPr/>
          <a:lstStyle>
            <a:lvl1pPr>
              <a:defRPr/>
            </a:lvl1pPr>
          </a:lstStyle>
          <a:p>
            <a:endParaRPr lang="nl-NL"/>
          </a:p>
        </p:txBody>
      </p:sp>
      <p:sp>
        <p:nvSpPr>
          <p:cNvPr id="8" name="Slide Number Placeholder 6"/>
          <p:cNvSpPr>
            <a:spLocks noGrp="1"/>
          </p:cNvSpPr>
          <p:nvPr>
            <p:ph type="sldNum" sz="quarter" idx="12"/>
          </p:nvPr>
        </p:nvSpPr>
        <p:spPr/>
        <p:txBody>
          <a:bodyPr/>
          <a:lstStyle>
            <a:lvl1pPr>
              <a:defRPr/>
            </a:lvl1pPr>
          </a:lstStyle>
          <a:p>
            <a:fld id="{4CB708E2-B0EC-4DA5-94E6-B93ACDDEBF69}" type="slidenum">
              <a:rPr lang="nl-NL" smtClean="0"/>
              <a:t>‹nr.›</a:t>
            </a:fld>
            <a:endParaRPr lang="nl-NL"/>
          </a:p>
        </p:txBody>
      </p:sp>
      <p:sp>
        <p:nvSpPr>
          <p:cNvPr id="9" name="Rectangle 8"/>
          <p:cNvSpPr/>
          <p:nvPr/>
        </p:nvSpPr>
        <p:spPr>
          <a:xfrm>
            <a:off x="4470400" y="1447800"/>
            <a:ext cx="101600" cy="4724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5832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nrwlogomodernflattenlayer.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636000" y="6165850"/>
            <a:ext cx="2717800" cy="692150"/>
          </a:xfrm>
          <a:prstGeom prst="rect">
            <a:avLst/>
          </a:prstGeom>
          <a:noFill/>
          <a:ln w="9525">
            <a:noFill/>
            <a:miter lim="800000"/>
            <a:headEnd/>
            <a:tailEnd/>
          </a:ln>
        </p:spPr>
      </p:pic>
      <p:sp>
        <p:nvSpPr>
          <p:cNvPr id="8" name="Rectangle 7"/>
          <p:cNvSpPr/>
          <p:nvPr/>
        </p:nvSpPr>
        <p:spPr>
          <a:xfrm>
            <a:off x="609600" y="6477000"/>
            <a:ext cx="83312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9" name="Text Placeholder 2"/>
          <p:cNvSpPr>
            <a:spLocks noGrp="1"/>
          </p:cNvSpPr>
          <p:nvPr>
            <p:ph type="body" idx="1"/>
          </p:nvPr>
        </p:nvSpPr>
        <p:spPr bwMode="auto">
          <a:xfrm>
            <a:off x="719789" y="1844824"/>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8DC53751-8F65-4185-ABC6-75F7D5AED708}" type="datetime1">
              <a:rPr lang="nl-NL" smtClean="0"/>
              <a:t>10-10-2025</a:t>
            </a:fld>
            <a:endParaRPr lang="nl-NL"/>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nl-NL"/>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4CB708E2-B0EC-4DA5-94E6-B93ACDDEBF69}" type="slidenum">
              <a:rPr lang="nl-NL" smtClean="0"/>
              <a:t>‹nr.›</a:t>
            </a:fld>
            <a:endParaRPr lang="nl-NL"/>
          </a:p>
        </p:txBody>
      </p:sp>
      <p:sp>
        <p:nvSpPr>
          <p:cNvPr id="9" name="Rectangle 8"/>
          <p:cNvSpPr/>
          <p:nvPr/>
        </p:nvSpPr>
        <p:spPr>
          <a:xfrm>
            <a:off x="11074400" y="6477000"/>
            <a:ext cx="609600" cy="152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0" name="Picture 9" descr="nrwlogomodernflattenlayer.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36000" y="6165174"/>
            <a:ext cx="2717320" cy="692827"/>
          </a:xfrm>
          <a:prstGeom prst="rect">
            <a:avLst/>
          </a:prstGeom>
        </p:spPr>
      </p:pic>
      <p:sp>
        <p:nvSpPr>
          <p:cNvPr id="11" name="Rectangle 10"/>
          <p:cNvSpPr/>
          <p:nvPr/>
        </p:nvSpPr>
        <p:spPr>
          <a:xfrm>
            <a:off x="609600" y="6477000"/>
            <a:ext cx="83312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11074400" y="6477000"/>
            <a:ext cx="6096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1727200" y="6477000"/>
            <a:ext cx="406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3454400" y="6477000"/>
            <a:ext cx="4064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59982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1" fontAlgn="base" hangingPunct="1">
        <a:spcBef>
          <a:spcPct val="0"/>
        </a:spcBef>
        <a:spcAft>
          <a:spcPct val="0"/>
        </a:spcAft>
        <a:defRPr sz="2800" kern="1200">
          <a:solidFill>
            <a:schemeClr val="tx2">
              <a:lumMod val="75000"/>
            </a:schemeClr>
          </a:solidFill>
          <a:latin typeface="+mj-lt"/>
          <a:ea typeface="+mj-ea"/>
          <a:cs typeface="+mj-cs"/>
        </a:defRPr>
      </a:lvl1pPr>
      <a:lvl2pPr algn="ctr" rtl="0" eaLnBrk="1" fontAlgn="base" hangingPunct="1">
        <a:spcBef>
          <a:spcPct val="0"/>
        </a:spcBef>
        <a:spcAft>
          <a:spcPct val="0"/>
        </a:spcAft>
        <a:defRPr sz="2800">
          <a:solidFill>
            <a:srgbClr val="595959"/>
          </a:solidFill>
          <a:latin typeface="Calibri" pitchFamily="34" charset="0"/>
        </a:defRPr>
      </a:lvl2pPr>
      <a:lvl3pPr algn="ctr" rtl="0" eaLnBrk="1" fontAlgn="base" hangingPunct="1">
        <a:spcBef>
          <a:spcPct val="0"/>
        </a:spcBef>
        <a:spcAft>
          <a:spcPct val="0"/>
        </a:spcAft>
        <a:defRPr sz="2800">
          <a:solidFill>
            <a:srgbClr val="595959"/>
          </a:solidFill>
          <a:latin typeface="Calibri" pitchFamily="34" charset="0"/>
        </a:defRPr>
      </a:lvl3pPr>
      <a:lvl4pPr algn="ctr" rtl="0" eaLnBrk="1" fontAlgn="base" hangingPunct="1">
        <a:spcBef>
          <a:spcPct val="0"/>
        </a:spcBef>
        <a:spcAft>
          <a:spcPct val="0"/>
        </a:spcAft>
        <a:defRPr sz="2800">
          <a:solidFill>
            <a:srgbClr val="595959"/>
          </a:solidFill>
          <a:latin typeface="Calibri" pitchFamily="34" charset="0"/>
        </a:defRPr>
      </a:lvl4pPr>
      <a:lvl5pPr algn="ctr" rtl="0" eaLnBrk="1" fontAlgn="base" hangingPunct="1">
        <a:spcBef>
          <a:spcPct val="0"/>
        </a:spcBef>
        <a:spcAft>
          <a:spcPct val="0"/>
        </a:spcAft>
        <a:defRPr sz="2800">
          <a:solidFill>
            <a:srgbClr val="595959"/>
          </a:solidFill>
          <a:latin typeface="Calibri" pitchFamily="34" charset="0"/>
        </a:defRPr>
      </a:lvl5pPr>
      <a:lvl6pPr marL="457200" algn="ctr" rtl="0" eaLnBrk="1" fontAlgn="base" hangingPunct="1">
        <a:spcBef>
          <a:spcPct val="0"/>
        </a:spcBef>
        <a:spcAft>
          <a:spcPct val="0"/>
        </a:spcAft>
        <a:defRPr sz="2800">
          <a:solidFill>
            <a:srgbClr val="595959"/>
          </a:solidFill>
          <a:latin typeface="Calibri" pitchFamily="34" charset="0"/>
        </a:defRPr>
      </a:lvl6pPr>
      <a:lvl7pPr marL="914400" algn="ctr" rtl="0" eaLnBrk="1" fontAlgn="base" hangingPunct="1">
        <a:spcBef>
          <a:spcPct val="0"/>
        </a:spcBef>
        <a:spcAft>
          <a:spcPct val="0"/>
        </a:spcAft>
        <a:defRPr sz="2800">
          <a:solidFill>
            <a:srgbClr val="595959"/>
          </a:solidFill>
          <a:latin typeface="Calibri" pitchFamily="34" charset="0"/>
        </a:defRPr>
      </a:lvl7pPr>
      <a:lvl8pPr marL="1371600" algn="ctr" rtl="0" eaLnBrk="1" fontAlgn="base" hangingPunct="1">
        <a:spcBef>
          <a:spcPct val="0"/>
        </a:spcBef>
        <a:spcAft>
          <a:spcPct val="0"/>
        </a:spcAft>
        <a:defRPr sz="2800">
          <a:solidFill>
            <a:srgbClr val="595959"/>
          </a:solidFill>
          <a:latin typeface="Calibri" pitchFamily="34" charset="0"/>
        </a:defRPr>
      </a:lvl8pPr>
      <a:lvl9pPr marL="1828800" algn="ctr" rtl="0" eaLnBrk="1" fontAlgn="base" hangingPunct="1">
        <a:spcBef>
          <a:spcPct val="0"/>
        </a:spcBef>
        <a:spcAft>
          <a:spcPct val="0"/>
        </a:spcAft>
        <a:defRPr sz="2800">
          <a:solidFill>
            <a:srgbClr val="595959"/>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en-GB"/>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4C8C0-1FAB-4886-8984-F46D2296E57C}" type="datetime1">
              <a:rPr lang="nl-NL" smtClean="0"/>
              <a:t>10-10-2025</a:t>
            </a:fld>
            <a:endParaRPr lang="en-GB"/>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F4877-E4C5-4BE2-80DC-7D933B0DEB58}" type="slidenum">
              <a:rPr lang="en-GB" smtClean="0"/>
              <a:t>‹nr.›</a:t>
            </a:fld>
            <a:endParaRPr lang="en-GB"/>
          </a:p>
        </p:txBody>
      </p:sp>
    </p:spTree>
    <p:extLst>
      <p:ext uri="{BB962C8B-B14F-4D97-AF65-F5344CB8AC3E}">
        <p14:creationId xmlns:p14="http://schemas.microsoft.com/office/powerpoint/2010/main" val="22479687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417827-1C30-A9E7-D6DD-DE17186423F3}"/>
              </a:ext>
            </a:extLst>
          </p:cNvPr>
          <p:cNvSpPr>
            <a:spLocks noGrp="1"/>
          </p:cNvSpPr>
          <p:nvPr>
            <p:ph type="ctrTitle"/>
          </p:nvPr>
        </p:nvSpPr>
        <p:spPr/>
        <p:txBody>
          <a:bodyPr/>
          <a:lstStyle/>
          <a:p>
            <a:r>
              <a:rPr lang="nl-NL" dirty="0"/>
              <a:t>Onderzoek over het verantwoord gebruik van zelfzorggeneesmiddelen in het kader van de Dag van de Drogist</a:t>
            </a:r>
          </a:p>
        </p:txBody>
      </p:sp>
      <p:sp>
        <p:nvSpPr>
          <p:cNvPr id="3" name="Ondertitel 2">
            <a:extLst>
              <a:ext uri="{FF2B5EF4-FFF2-40B4-BE49-F238E27FC236}">
                <a16:creationId xmlns:a16="http://schemas.microsoft.com/office/drawing/2014/main" id="{3C2CB940-ADAE-264C-53E3-B56AF57F2808}"/>
              </a:ext>
            </a:extLst>
          </p:cNvPr>
          <p:cNvSpPr>
            <a:spLocks noGrp="1"/>
          </p:cNvSpPr>
          <p:nvPr>
            <p:ph type="subTitle" idx="1"/>
          </p:nvPr>
        </p:nvSpPr>
        <p:spPr>
          <a:xfrm>
            <a:off x="1828800" y="4119880"/>
            <a:ext cx="8534400" cy="1752600"/>
          </a:xfrm>
        </p:spPr>
        <p:txBody>
          <a:bodyPr/>
          <a:lstStyle/>
          <a:p>
            <a:endParaRPr lang="nl-NL"/>
          </a:p>
          <a:p>
            <a:endParaRPr lang="nl-NL"/>
          </a:p>
          <a:p>
            <a:endParaRPr lang="nl-NL"/>
          </a:p>
          <a:p>
            <a:pPr algn="r"/>
            <a:r>
              <a:rPr lang="nl-NL" sz="1200"/>
              <a:t>Juni 2025 </a:t>
            </a:r>
          </a:p>
        </p:txBody>
      </p:sp>
      <p:pic>
        <p:nvPicPr>
          <p:cNvPr id="5" name="Afbeelding 4">
            <a:extLst>
              <a:ext uri="{FF2B5EF4-FFF2-40B4-BE49-F238E27FC236}">
                <a16:creationId xmlns:a16="http://schemas.microsoft.com/office/drawing/2014/main" id="{35080339-6C29-C923-8829-CEA06528435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59892" y="3600451"/>
            <a:ext cx="7263736" cy="20494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ijdelijke aanduiding voor dianummer 3">
            <a:extLst>
              <a:ext uri="{FF2B5EF4-FFF2-40B4-BE49-F238E27FC236}">
                <a16:creationId xmlns:a16="http://schemas.microsoft.com/office/drawing/2014/main" id="{19A72934-9765-5AD6-A091-B3F2C056B1BF}"/>
              </a:ext>
            </a:extLst>
          </p:cNvPr>
          <p:cNvSpPr>
            <a:spLocks noGrp="1"/>
          </p:cNvSpPr>
          <p:nvPr>
            <p:ph type="sldNum" sz="quarter" idx="12"/>
          </p:nvPr>
        </p:nvSpPr>
        <p:spPr/>
        <p:txBody>
          <a:bodyPr/>
          <a:lstStyle/>
          <a:p>
            <a:fld id="{30B583E7-C02C-4793-97B3-28DBC6D4891C}" type="slidenum">
              <a:rPr lang="nl-NL" b="1" smtClean="0">
                <a:solidFill>
                  <a:schemeClr val="bg1"/>
                </a:solidFill>
              </a:rPr>
              <a:t>1</a:t>
            </a:fld>
            <a:endParaRPr lang="nl-NL" b="1">
              <a:solidFill>
                <a:schemeClr val="bg1"/>
              </a:solidFill>
            </a:endParaRPr>
          </a:p>
        </p:txBody>
      </p:sp>
    </p:spTree>
    <p:extLst>
      <p:ext uri="{BB962C8B-B14F-4D97-AF65-F5344CB8AC3E}">
        <p14:creationId xmlns:p14="http://schemas.microsoft.com/office/powerpoint/2010/main" val="12461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228D0B3-F5DA-177D-FC37-2C8BD721701F}"/>
              </a:ext>
            </a:extLst>
          </p:cNvPr>
          <p:cNvSpPr>
            <a:spLocks noGrp="1"/>
          </p:cNvSpPr>
          <p:nvPr>
            <p:ph idx="1"/>
          </p:nvPr>
        </p:nvSpPr>
        <p:spPr>
          <a:xfrm>
            <a:off x="1005841" y="2193660"/>
            <a:ext cx="4846319" cy="3704821"/>
          </a:xfrm>
        </p:spPr>
        <p:txBody>
          <a:bodyPr/>
          <a:lstStyle/>
          <a:p>
            <a:r>
              <a:rPr lang="nl-NL" dirty="0"/>
              <a:t>Melatonine is de afgelopen decennia uitgegroeid tot het belangrijkste zelfzorgproducten om in slaap te komen.</a:t>
            </a:r>
          </a:p>
          <a:p>
            <a:r>
              <a:rPr lang="nl-NL" dirty="0"/>
              <a:t>Het product is vooral populair in de jongeren groep tot 35 jaar  waarvan 18% dit regelmatig gebruikt</a:t>
            </a:r>
          </a:p>
        </p:txBody>
      </p:sp>
      <p:graphicFrame>
        <p:nvGraphicFramePr>
          <p:cNvPr id="6" name="Grafiek 5">
            <a:extLst>
              <a:ext uri="{FF2B5EF4-FFF2-40B4-BE49-F238E27FC236}">
                <a16:creationId xmlns:a16="http://schemas.microsoft.com/office/drawing/2014/main" id="{D341E103-1864-E0C7-AB1E-7946023F9DC6}"/>
              </a:ext>
            </a:extLst>
          </p:cNvPr>
          <p:cNvGraphicFramePr>
            <a:graphicFrameLocks/>
          </p:cNvGraphicFramePr>
          <p:nvPr>
            <p:extLst>
              <p:ext uri="{D42A27DB-BD31-4B8C-83A1-F6EECF244321}">
                <p14:modId xmlns:p14="http://schemas.microsoft.com/office/powerpoint/2010/main" val="3160151239"/>
              </p:ext>
            </p:extLst>
          </p:nvPr>
        </p:nvGraphicFramePr>
        <p:xfrm>
          <a:off x="6431280" y="2193660"/>
          <a:ext cx="4572000" cy="37048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AF8BBBD5-B69E-7184-D58A-AF8889F72A5E}"/>
              </a:ext>
            </a:extLst>
          </p:cNvPr>
          <p:cNvSpPr>
            <a:spLocks noGrp="1"/>
          </p:cNvSpPr>
          <p:nvPr>
            <p:ph type="sldNum" sz="quarter" idx="12"/>
          </p:nvPr>
        </p:nvSpPr>
        <p:spPr/>
        <p:txBody>
          <a:bodyPr/>
          <a:lstStyle/>
          <a:p>
            <a:fld id="{4CB708E2-B0EC-4DA5-94E6-B93ACDDEBF69}" type="slidenum">
              <a:rPr lang="nl-NL" smtClean="0">
                <a:solidFill>
                  <a:schemeClr val="bg1"/>
                </a:solidFill>
              </a:rPr>
              <a:t>10</a:t>
            </a:fld>
            <a:endParaRPr lang="nl-NL">
              <a:solidFill>
                <a:schemeClr val="bg1"/>
              </a:solidFill>
            </a:endParaRPr>
          </a:p>
        </p:txBody>
      </p:sp>
      <p:sp>
        <p:nvSpPr>
          <p:cNvPr id="3" name="Rechthoek 2">
            <a:extLst>
              <a:ext uri="{FF2B5EF4-FFF2-40B4-BE49-F238E27FC236}">
                <a16:creationId xmlns:a16="http://schemas.microsoft.com/office/drawing/2014/main" id="{699ACB4A-0638-CC49-8B80-9FB7C902EC65}"/>
              </a:ext>
            </a:extLst>
          </p:cNvPr>
          <p:cNvSpPr/>
          <p:nvPr/>
        </p:nvSpPr>
        <p:spPr>
          <a:xfrm>
            <a:off x="1005841" y="350794"/>
            <a:ext cx="10454640" cy="707886"/>
          </a:xfrm>
          <a:prstGeom prst="rect">
            <a:avLst/>
          </a:prstGeom>
        </p:spPr>
        <p:txBody>
          <a:bodyPr wrap="square">
            <a:spAutoFit/>
          </a:bodyPr>
          <a:lstStyle/>
          <a:p>
            <a:pPr algn="ctr"/>
            <a:r>
              <a:rPr lang="nl-NL" sz="2000" dirty="0">
                <a:solidFill>
                  <a:schemeClr val="tx1">
                    <a:lumMod val="50000"/>
                    <a:lumOff val="50000"/>
                  </a:schemeClr>
                </a:solidFill>
              </a:rPr>
              <a:t>Slaapmiddelen en rustgevers</a:t>
            </a:r>
          </a:p>
          <a:p>
            <a:pPr algn="ctr"/>
            <a:r>
              <a:rPr lang="nl-NL" sz="2000" dirty="0">
                <a:solidFill>
                  <a:schemeClr val="tx1">
                    <a:lumMod val="50000"/>
                    <a:lumOff val="50000"/>
                  </a:schemeClr>
                </a:solidFill>
              </a:rPr>
              <a:t>8% van de kopers van zelfzorggeneesmiddelen gebruikt valeriaan. 13% melatonine</a:t>
            </a:r>
          </a:p>
        </p:txBody>
      </p:sp>
    </p:spTree>
    <p:extLst>
      <p:ext uri="{BB962C8B-B14F-4D97-AF65-F5344CB8AC3E}">
        <p14:creationId xmlns:p14="http://schemas.microsoft.com/office/powerpoint/2010/main" val="245629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1CF28-1978-10BE-D07F-9AB67FDBA4DB}"/>
              </a:ext>
            </a:extLst>
          </p:cNvPr>
          <p:cNvSpPr>
            <a:spLocks noGrp="1"/>
          </p:cNvSpPr>
          <p:nvPr>
            <p:ph type="title"/>
          </p:nvPr>
        </p:nvSpPr>
        <p:spPr/>
        <p:txBody>
          <a:bodyPr/>
          <a:lstStyle/>
          <a:p>
            <a:r>
              <a:rPr lang="nl-NL" dirty="0">
                <a:solidFill>
                  <a:schemeClr val="tx1">
                    <a:lumMod val="50000"/>
                    <a:lumOff val="50000"/>
                  </a:schemeClr>
                </a:solidFill>
              </a:rPr>
              <a:t>Hoe goed is de kennis rondom melatonine?</a:t>
            </a:r>
            <a:br>
              <a:rPr lang="nl-NL" dirty="0">
                <a:solidFill>
                  <a:schemeClr val="tx1">
                    <a:lumMod val="50000"/>
                    <a:lumOff val="50000"/>
                  </a:schemeClr>
                </a:solidFill>
              </a:rPr>
            </a:br>
            <a:r>
              <a:rPr lang="nl-NL" sz="1800" dirty="0">
                <a:solidFill>
                  <a:schemeClr val="tx1">
                    <a:lumMod val="50000"/>
                    <a:lumOff val="50000"/>
                  </a:schemeClr>
                </a:solidFill>
              </a:rPr>
              <a:t>Q32 weet u waarvoor melatonine oorspronkelijk gebruikt voor hoort te worden</a:t>
            </a:r>
          </a:p>
        </p:txBody>
      </p:sp>
      <p:sp>
        <p:nvSpPr>
          <p:cNvPr id="3" name="Tijdelijke aanduiding voor inhoud 2">
            <a:extLst>
              <a:ext uri="{FF2B5EF4-FFF2-40B4-BE49-F238E27FC236}">
                <a16:creationId xmlns:a16="http://schemas.microsoft.com/office/drawing/2014/main" id="{D193F4E1-99A4-3D49-A74E-F631AC3A79AB}"/>
              </a:ext>
            </a:extLst>
          </p:cNvPr>
          <p:cNvSpPr>
            <a:spLocks noGrp="1"/>
          </p:cNvSpPr>
          <p:nvPr>
            <p:ph idx="1"/>
          </p:nvPr>
        </p:nvSpPr>
        <p:spPr>
          <a:xfrm>
            <a:off x="1037915" y="2214880"/>
            <a:ext cx="5393365" cy="3582001"/>
          </a:xfrm>
        </p:spPr>
        <p:txBody>
          <a:bodyPr/>
          <a:lstStyle/>
          <a:p>
            <a:r>
              <a:rPr lang="nl-NL" dirty="0"/>
              <a:t>62% van de melatonine-gebruikers geeft aan waarvoor dit product oorspronkelijk gebruikt wordt. 38% weet het niet precies.</a:t>
            </a:r>
          </a:p>
          <a:p>
            <a:r>
              <a:rPr lang="nl-NL" dirty="0"/>
              <a:t>Van de 62% weet 70% dat het een link heeft met jetlag en het aanmaken van een slaaphormoon.</a:t>
            </a:r>
          </a:p>
          <a:p>
            <a:r>
              <a:rPr lang="nl-NL" dirty="0"/>
              <a:t>Duidelijkere uitleg is gewenst. Er zijn misverstanden dat het product geschikt is als rustgever dan wel een gewoon slaapmiddel is.</a:t>
            </a:r>
          </a:p>
        </p:txBody>
      </p:sp>
      <p:pic>
        <p:nvPicPr>
          <p:cNvPr id="5" name="Afbeelding 4">
            <a:extLst>
              <a:ext uri="{FF2B5EF4-FFF2-40B4-BE49-F238E27FC236}">
                <a16:creationId xmlns:a16="http://schemas.microsoft.com/office/drawing/2014/main" id="{561BAC89-9456-C574-B021-0FE3FBB72C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293230" y="2191130"/>
            <a:ext cx="4888740" cy="3582001"/>
          </a:xfrm>
          <a:prstGeom prst="rect">
            <a:avLst/>
          </a:prstGeom>
        </p:spPr>
      </p:pic>
      <p:sp>
        <p:nvSpPr>
          <p:cNvPr id="4" name="Tijdelijke aanduiding voor dianummer 3">
            <a:extLst>
              <a:ext uri="{FF2B5EF4-FFF2-40B4-BE49-F238E27FC236}">
                <a16:creationId xmlns:a16="http://schemas.microsoft.com/office/drawing/2014/main" id="{2357237E-0696-60D0-3C60-23C1FAC1E168}"/>
              </a:ext>
            </a:extLst>
          </p:cNvPr>
          <p:cNvSpPr>
            <a:spLocks noGrp="1"/>
          </p:cNvSpPr>
          <p:nvPr>
            <p:ph type="sldNum" sz="quarter" idx="12"/>
          </p:nvPr>
        </p:nvSpPr>
        <p:spPr/>
        <p:txBody>
          <a:bodyPr/>
          <a:lstStyle/>
          <a:p>
            <a:fld id="{4CB708E2-B0EC-4DA5-94E6-B93ACDDEBF69}" type="slidenum">
              <a:rPr lang="nl-NL" smtClean="0">
                <a:solidFill>
                  <a:schemeClr val="bg1"/>
                </a:solidFill>
              </a:rPr>
              <a:t>11</a:t>
            </a:fld>
            <a:endParaRPr lang="nl-NL">
              <a:solidFill>
                <a:schemeClr val="bg1"/>
              </a:solidFill>
            </a:endParaRPr>
          </a:p>
        </p:txBody>
      </p:sp>
    </p:spTree>
    <p:extLst>
      <p:ext uri="{BB962C8B-B14F-4D97-AF65-F5344CB8AC3E}">
        <p14:creationId xmlns:p14="http://schemas.microsoft.com/office/powerpoint/2010/main" val="395290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609DF12E-F671-B736-D3BC-E07373CB10D8}"/>
              </a:ext>
            </a:extLst>
          </p:cNvPr>
          <p:cNvSpPr txBox="1"/>
          <p:nvPr/>
        </p:nvSpPr>
        <p:spPr>
          <a:xfrm>
            <a:off x="2252661" y="2651760"/>
            <a:ext cx="136143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nl-NL" sz="1200"/>
              <a:t>Jongeren zijn veel vaker op zoek Naar advies</a:t>
            </a:r>
          </a:p>
        </p:txBody>
      </p:sp>
      <p:sp>
        <p:nvSpPr>
          <p:cNvPr id="4" name="Titel 3">
            <a:extLst>
              <a:ext uri="{FF2B5EF4-FFF2-40B4-BE49-F238E27FC236}">
                <a16:creationId xmlns:a16="http://schemas.microsoft.com/office/drawing/2014/main" id="{BEAE8B76-05AD-4E82-F932-8F08A70435BA}"/>
              </a:ext>
            </a:extLst>
          </p:cNvPr>
          <p:cNvSpPr>
            <a:spLocks noGrp="1"/>
          </p:cNvSpPr>
          <p:nvPr>
            <p:ph type="title"/>
          </p:nvPr>
        </p:nvSpPr>
        <p:spPr/>
        <p:txBody>
          <a:bodyPr/>
          <a:lstStyle/>
          <a:p>
            <a:r>
              <a:rPr lang="nl-NL" sz="2000">
                <a:solidFill>
                  <a:schemeClr val="tx1">
                    <a:lumMod val="50000"/>
                    <a:lumOff val="50000"/>
                  </a:schemeClr>
                </a:solidFill>
              </a:rPr>
              <a:t>In hoeverre is men op zoek naar tips en advies om (in) te slapen of tot rust te komen?</a:t>
            </a:r>
            <a:br>
              <a:rPr lang="nl-NL" sz="2000">
                <a:solidFill>
                  <a:schemeClr val="tx1">
                    <a:lumMod val="50000"/>
                    <a:lumOff val="50000"/>
                  </a:schemeClr>
                </a:solidFill>
              </a:rPr>
            </a:br>
            <a:r>
              <a:rPr lang="nl-NL" sz="2000">
                <a:solidFill>
                  <a:schemeClr val="tx1">
                    <a:lumMod val="50000"/>
                    <a:lumOff val="50000"/>
                  </a:schemeClr>
                </a:solidFill>
              </a:rPr>
              <a:t>(% op gebruikers van rust en slaapmiddelen)</a:t>
            </a:r>
            <a:br>
              <a:rPr lang="nl-NL" sz="2000">
                <a:solidFill>
                  <a:schemeClr val="tx1">
                    <a:lumMod val="50000"/>
                    <a:lumOff val="50000"/>
                  </a:schemeClr>
                </a:solidFill>
              </a:rPr>
            </a:br>
            <a:r>
              <a:rPr lang="nl-NL" sz="2000">
                <a:solidFill>
                  <a:schemeClr val="tx1">
                    <a:lumMod val="50000"/>
                    <a:lumOff val="50000"/>
                  </a:schemeClr>
                </a:solidFill>
              </a:rPr>
              <a:t>Adviesbehoefte jongeren!</a:t>
            </a:r>
          </a:p>
        </p:txBody>
      </p:sp>
      <p:graphicFrame>
        <p:nvGraphicFramePr>
          <p:cNvPr id="7" name="Tijdelijke aanduiding voor inhoud 6">
            <a:extLst>
              <a:ext uri="{FF2B5EF4-FFF2-40B4-BE49-F238E27FC236}">
                <a16:creationId xmlns:a16="http://schemas.microsoft.com/office/drawing/2014/main" id="{CBA7BFF2-9CC3-8953-7B42-DF38793EB2C0}"/>
              </a:ext>
            </a:extLst>
          </p:cNvPr>
          <p:cNvGraphicFramePr>
            <a:graphicFrameLocks noGrp="1"/>
          </p:cNvGraphicFramePr>
          <p:nvPr>
            <p:ph sz="half" idx="1"/>
            <p:extLst>
              <p:ext uri="{D42A27DB-BD31-4B8C-83A1-F6EECF244321}">
                <p14:modId xmlns:p14="http://schemas.microsoft.com/office/powerpoint/2010/main" val="2003465114"/>
              </p:ext>
            </p:extLst>
          </p:nvPr>
        </p:nvGraphicFramePr>
        <p:xfrm>
          <a:off x="871539" y="1976756"/>
          <a:ext cx="4770437" cy="403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ijdelijke aanduiding voor inhoud 7">
            <a:extLst>
              <a:ext uri="{FF2B5EF4-FFF2-40B4-BE49-F238E27FC236}">
                <a16:creationId xmlns:a16="http://schemas.microsoft.com/office/drawing/2014/main" id="{02F546BB-8B11-F52F-75E8-368475D47984}"/>
              </a:ext>
            </a:extLst>
          </p:cNvPr>
          <p:cNvGraphicFramePr>
            <a:graphicFrameLocks noGrp="1"/>
          </p:cNvGraphicFramePr>
          <p:nvPr>
            <p:ph sz="half" idx="2"/>
            <p:extLst>
              <p:ext uri="{D42A27DB-BD31-4B8C-83A1-F6EECF244321}">
                <p14:modId xmlns:p14="http://schemas.microsoft.com/office/powerpoint/2010/main" val="2548449781"/>
              </p:ext>
            </p:extLst>
          </p:nvPr>
        </p:nvGraphicFramePr>
        <p:xfrm>
          <a:off x="6550025" y="1989138"/>
          <a:ext cx="4719638" cy="3776662"/>
        </p:xfrm>
        <a:graphic>
          <a:graphicData uri="http://schemas.openxmlformats.org/drawingml/2006/chart">
            <c:chart xmlns:c="http://schemas.openxmlformats.org/drawingml/2006/chart" xmlns:r="http://schemas.openxmlformats.org/officeDocument/2006/relationships" r:id="rId3"/>
          </a:graphicData>
        </a:graphic>
      </p:graphicFrame>
      <p:sp>
        <p:nvSpPr>
          <p:cNvPr id="9" name="Pijl: omlaag 8">
            <a:extLst>
              <a:ext uri="{FF2B5EF4-FFF2-40B4-BE49-F238E27FC236}">
                <a16:creationId xmlns:a16="http://schemas.microsoft.com/office/drawing/2014/main" id="{7A9D053F-BF0C-E77D-F86E-BD123E747AC9}"/>
              </a:ext>
            </a:extLst>
          </p:cNvPr>
          <p:cNvSpPr/>
          <p:nvPr/>
        </p:nvSpPr>
        <p:spPr>
          <a:xfrm rot="3709627">
            <a:off x="2011678" y="2907038"/>
            <a:ext cx="314960" cy="624840"/>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D6991C0E-46F7-0817-29E2-728405685385}"/>
              </a:ext>
            </a:extLst>
          </p:cNvPr>
          <p:cNvSpPr txBox="1"/>
          <p:nvPr/>
        </p:nvSpPr>
        <p:spPr>
          <a:xfrm>
            <a:off x="9736139" y="3051870"/>
            <a:ext cx="406400" cy="246221"/>
          </a:xfrm>
          <a:prstGeom prst="rect">
            <a:avLst/>
          </a:prstGeom>
          <a:noFill/>
        </p:spPr>
        <p:txBody>
          <a:bodyPr wrap="square" rtlCol="0">
            <a:spAutoFit/>
          </a:bodyPr>
          <a:lstStyle/>
          <a:p>
            <a:r>
              <a:rPr lang="nl-NL" sz="1000"/>
              <a:t>48%</a:t>
            </a:r>
          </a:p>
        </p:txBody>
      </p:sp>
      <p:sp>
        <p:nvSpPr>
          <p:cNvPr id="13" name="Tekstvak 12">
            <a:extLst>
              <a:ext uri="{FF2B5EF4-FFF2-40B4-BE49-F238E27FC236}">
                <a16:creationId xmlns:a16="http://schemas.microsoft.com/office/drawing/2014/main" id="{6AF49502-52BD-02A1-24C0-F4F46A580B77}"/>
              </a:ext>
            </a:extLst>
          </p:cNvPr>
          <p:cNvSpPr txBox="1"/>
          <p:nvPr/>
        </p:nvSpPr>
        <p:spPr>
          <a:xfrm>
            <a:off x="8781099" y="3605828"/>
            <a:ext cx="406400" cy="246221"/>
          </a:xfrm>
          <a:prstGeom prst="rect">
            <a:avLst/>
          </a:prstGeom>
          <a:noFill/>
        </p:spPr>
        <p:txBody>
          <a:bodyPr wrap="square" rtlCol="0">
            <a:spAutoFit/>
          </a:bodyPr>
          <a:lstStyle/>
          <a:p>
            <a:r>
              <a:rPr lang="nl-NL" sz="1000"/>
              <a:t>21%</a:t>
            </a:r>
          </a:p>
        </p:txBody>
      </p:sp>
      <p:sp>
        <p:nvSpPr>
          <p:cNvPr id="14" name="Tekstvak 13">
            <a:extLst>
              <a:ext uri="{FF2B5EF4-FFF2-40B4-BE49-F238E27FC236}">
                <a16:creationId xmlns:a16="http://schemas.microsoft.com/office/drawing/2014/main" id="{05339BE1-FC57-8A2D-D0BA-9893F2CF04D0}"/>
              </a:ext>
            </a:extLst>
          </p:cNvPr>
          <p:cNvSpPr txBox="1"/>
          <p:nvPr/>
        </p:nvSpPr>
        <p:spPr>
          <a:xfrm>
            <a:off x="9698358" y="4076839"/>
            <a:ext cx="406400" cy="246221"/>
          </a:xfrm>
          <a:prstGeom prst="rect">
            <a:avLst/>
          </a:prstGeom>
          <a:noFill/>
        </p:spPr>
        <p:txBody>
          <a:bodyPr wrap="square" rtlCol="0">
            <a:spAutoFit/>
          </a:bodyPr>
          <a:lstStyle/>
          <a:p>
            <a:r>
              <a:rPr lang="nl-NL" sz="1000"/>
              <a:t>40%</a:t>
            </a:r>
          </a:p>
        </p:txBody>
      </p:sp>
      <p:sp>
        <p:nvSpPr>
          <p:cNvPr id="15" name="Tekstvak 14">
            <a:extLst>
              <a:ext uri="{FF2B5EF4-FFF2-40B4-BE49-F238E27FC236}">
                <a16:creationId xmlns:a16="http://schemas.microsoft.com/office/drawing/2014/main" id="{B7FE5F84-5BE5-D84F-36F8-0E4F740BF3C1}"/>
              </a:ext>
            </a:extLst>
          </p:cNvPr>
          <p:cNvSpPr txBox="1"/>
          <p:nvPr/>
        </p:nvSpPr>
        <p:spPr>
          <a:xfrm>
            <a:off x="10447339" y="4561235"/>
            <a:ext cx="406400" cy="246221"/>
          </a:xfrm>
          <a:prstGeom prst="rect">
            <a:avLst/>
          </a:prstGeom>
          <a:noFill/>
        </p:spPr>
        <p:txBody>
          <a:bodyPr wrap="square" rtlCol="0">
            <a:spAutoFit/>
          </a:bodyPr>
          <a:lstStyle/>
          <a:p>
            <a:r>
              <a:rPr lang="nl-NL" sz="1000"/>
              <a:t>54%</a:t>
            </a:r>
          </a:p>
        </p:txBody>
      </p:sp>
      <p:sp>
        <p:nvSpPr>
          <p:cNvPr id="16" name="Pijl: omlaag 15">
            <a:extLst>
              <a:ext uri="{FF2B5EF4-FFF2-40B4-BE49-F238E27FC236}">
                <a16:creationId xmlns:a16="http://schemas.microsoft.com/office/drawing/2014/main" id="{C666E59D-D288-2C7F-DF7E-82972BD27F6D}"/>
              </a:ext>
            </a:extLst>
          </p:cNvPr>
          <p:cNvSpPr/>
          <p:nvPr/>
        </p:nvSpPr>
        <p:spPr>
          <a:xfrm rot="3709627">
            <a:off x="10842817" y="4085599"/>
            <a:ext cx="314960" cy="624840"/>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BF9CC0B8-A913-0D04-17E3-1CE605068842}"/>
              </a:ext>
            </a:extLst>
          </p:cNvPr>
          <p:cNvSpPr>
            <a:spLocks noGrp="1"/>
          </p:cNvSpPr>
          <p:nvPr>
            <p:ph type="sldNum" sz="quarter" idx="12"/>
          </p:nvPr>
        </p:nvSpPr>
        <p:spPr/>
        <p:txBody>
          <a:bodyPr/>
          <a:lstStyle/>
          <a:p>
            <a:fld id="{4CB708E2-B0EC-4DA5-94E6-B93ACDDEBF69}" type="slidenum">
              <a:rPr lang="nl-NL" smtClean="0">
                <a:solidFill>
                  <a:schemeClr val="bg1"/>
                </a:solidFill>
              </a:rPr>
              <a:t>12</a:t>
            </a:fld>
            <a:endParaRPr lang="nl-NL">
              <a:solidFill>
                <a:schemeClr val="bg1"/>
              </a:solidFill>
            </a:endParaRPr>
          </a:p>
        </p:txBody>
      </p:sp>
    </p:spTree>
    <p:extLst>
      <p:ext uri="{BB962C8B-B14F-4D97-AF65-F5344CB8AC3E}">
        <p14:creationId xmlns:p14="http://schemas.microsoft.com/office/powerpoint/2010/main" val="309290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17561D-A7A0-634F-98AF-50640066D47B}"/>
              </a:ext>
            </a:extLst>
          </p:cNvPr>
          <p:cNvSpPr>
            <a:spLocks noGrp="1"/>
          </p:cNvSpPr>
          <p:nvPr>
            <p:ph type="title"/>
          </p:nvPr>
        </p:nvSpPr>
        <p:spPr/>
        <p:txBody>
          <a:bodyPr/>
          <a:lstStyle/>
          <a:p>
            <a:r>
              <a:rPr lang="nl-NL" sz="2000" dirty="0">
                <a:solidFill>
                  <a:schemeClr val="bg1">
                    <a:lumMod val="50000"/>
                  </a:schemeClr>
                </a:solidFill>
              </a:rPr>
              <a:t>Eczeem en extreem droge huid</a:t>
            </a:r>
            <a:br>
              <a:rPr lang="nl-NL" sz="2000" dirty="0">
                <a:solidFill>
                  <a:schemeClr val="bg1">
                    <a:lumMod val="50000"/>
                  </a:schemeClr>
                </a:solidFill>
              </a:rPr>
            </a:br>
            <a:r>
              <a:rPr lang="nl-NL" sz="2000" dirty="0">
                <a:solidFill>
                  <a:schemeClr val="bg1">
                    <a:lumMod val="50000"/>
                  </a:schemeClr>
                </a:solidFill>
              </a:rPr>
              <a:t>16% van de zelfzorgmiddelen-gebruikers koopt weleens middelen tegen eczeem of droge huid</a:t>
            </a:r>
            <a:br>
              <a:rPr lang="nl-NL" sz="2000" dirty="0">
                <a:solidFill>
                  <a:schemeClr val="bg1">
                    <a:lumMod val="50000"/>
                  </a:schemeClr>
                </a:solidFill>
              </a:rPr>
            </a:br>
            <a:endParaRPr lang="nl-NL" sz="2000" dirty="0">
              <a:solidFill>
                <a:schemeClr val="bg1">
                  <a:lumMod val="50000"/>
                </a:schemeClr>
              </a:solidFill>
            </a:endParaRPr>
          </a:p>
        </p:txBody>
      </p:sp>
      <p:graphicFrame>
        <p:nvGraphicFramePr>
          <p:cNvPr id="7" name="Tijdelijke aanduiding voor inhoud 6">
            <a:extLst>
              <a:ext uri="{FF2B5EF4-FFF2-40B4-BE49-F238E27FC236}">
                <a16:creationId xmlns:a16="http://schemas.microsoft.com/office/drawing/2014/main" id="{4ECD47F1-8E62-F847-5AB4-BC0E87FDD6E0}"/>
              </a:ext>
            </a:extLst>
          </p:cNvPr>
          <p:cNvGraphicFramePr>
            <a:graphicFrameLocks noGrp="1"/>
          </p:cNvGraphicFramePr>
          <p:nvPr>
            <p:ph sz="half" idx="1"/>
            <p:extLst>
              <p:ext uri="{D42A27DB-BD31-4B8C-83A1-F6EECF244321}">
                <p14:modId xmlns:p14="http://schemas.microsoft.com/office/powerpoint/2010/main" val="4217849638"/>
              </p:ext>
            </p:extLst>
          </p:nvPr>
        </p:nvGraphicFramePr>
        <p:xfrm>
          <a:off x="846138" y="1989138"/>
          <a:ext cx="4770437" cy="403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ijdelijke aanduiding voor inhoud 8">
            <a:extLst>
              <a:ext uri="{FF2B5EF4-FFF2-40B4-BE49-F238E27FC236}">
                <a16:creationId xmlns:a16="http://schemas.microsoft.com/office/drawing/2014/main" id="{55E2F652-F52D-4DF2-9002-55E7701FA7B0}"/>
              </a:ext>
            </a:extLst>
          </p:cNvPr>
          <p:cNvGraphicFramePr>
            <a:graphicFrameLocks noGrp="1"/>
          </p:cNvGraphicFramePr>
          <p:nvPr>
            <p:ph sz="half" idx="2"/>
            <p:extLst>
              <p:ext uri="{D42A27DB-BD31-4B8C-83A1-F6EECF244321}">
                <p14:modId xmlns:p14="http://schemas.microsoft.com/office/powerpoint/2010/main" val="1934365304"/>
              </p:ext>
            </p:extLst>
          </p:nvPr>
        </p:nvGraphicFramePr>
        <p:xfrm>
          <a:off x="6550024" y="1989138"/>
          <a:ext cx="5032376" cy="4320222"/>
        </p:xfrm>
        <a:graphic>
          <a:graphicData uri="http://schemas.openxmlformats.org/drawingml/2006/chart">
            <c:chart xmlns:c="http://schemas.openxmlformats.org/drawingml/2006/chart" xmlns:r="http://schemas.openxmlformats.org/officeDocument/2006/relationships" r:id="rId4"/>
          </a:graphicData>
        </a:graphic>
      </p:graphicFrame>
      <p:sp>
        <p:nvSpPr>
          <p:cNvPr id="10" name="Pijl: omlaag 9">
            <a:extLst>
              <a:ext uri="{FF2B5EF4-FFF2-40B4-BE49-F238E27FC236}">
                <a16:creationId xmlns:a16="http://schemas.microsoft.com/office/drawing/2014/main" id="{3AD198BD-AF7C-FA1A-628E-A09311FA5AA4}"/>
              </a:ext>
            </a:extLst>
          </p:cNvPr>
          <p:cNvSpPr/>
          <p:nvPr/>
        </p:nvSpPr>
        <p:spPr>
          <a:xfrm rot="3709627">
            <a:off x="11424919" y="3116580"/>
            <a:ext cx="314960" cy="624840"/>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BBB9EEE0-C97C-48ED-8C67-D19E0336E3ED}"/>
              </a:ext>
            </a:extLst>
          </p:cNvPr>
          <p:cNvSpPr>
            <a:spLocks noGrp="1"/>
          </p:cNvSpPr>
          <p:nvPr>
            <p:ph type="sldNum" sz="quarter" idx="12"/>
          </p:nvPr>
        </p:nvSpPr>
        <p:spPr/>
        <p:txBody>
          <a:bodyPr/>
          <a:lstStyle/>
          <a:p>
            <a:fld id="{4CB708E2-B0EC-4DA5-94E6-B93ACDDEBF69}" type="slidenum">
              <a:rPr lang="nl-NL" smtClean="0">
                <a:solidFill>
                  <a:schemeClr val="bg1"/>
                </a:solidFill>
              </a:rPr>
              <a:t>13</a:t>
            </a:fld>
            <a:endParaRPr lang="nl-NL">
              <a:solidFill>
                <a:schemeClr val="bg1"/>
              </a:solidFill>
            </a:endParaRPr>
          </a:p>
        </p:txBody>
      </p:sp>
    </p:spTree>
    <p:extLst>
      <p:ext uri="{BB962C8B-B14F-4D97-AF65-F5344CB8AC3E}">
        <p14:creationId xmlns:p14="http://schemas.microsoft.com/office/powerpoint/2010/main" val="37213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BEC85E-DBD4-123A-EF93-232E3F14A255}"/>
              </a:ext>
            </a:extLst>
          </p:cNvPr>
          <p:cNvSpPr>
            <a:spLocks noGrp="1"/>
          </p:cNvSpPr>
          <p:nvPr>
            <p:ph type="title"/>
          </p:nvPr>
        </p:nvSpPr>
        <p:spPr/>
        <p:txBody>
          <a:bodyPr/>
          <a:lstStyle/>
          <a:p>
            <a:r>
              <a:rPr kumimoji="0" lang="nl-NL" sz="2000" b="0" i="0" u="none" strike="noStrike" kern="1200" cap="none" spc="0" normalizeH="0" baseline="0" noProof="0">
                <a:ln>
                  <a:noFill/>
                </a:ln>
                <a:solidFill>
                  <a:prstClr val="white">
                    <a:lumMod val="50000"/>
                  </a:prstClr>
                </a:solidFill>
                <a:effectLst/>
                <a:uLnTx/>
                <a:uFillTx/>
                <a:latin typeface="Calibri"/>
                <a:ea typeface="+mj-ea"/>
                <a:cs typeface="+mj-cs"/>
              </a:rPr>
              <a:t>Eczeem en extreem droge huid</a:t>
            </a:r>
            <a:br>
              <a:rPr kumimoji="0" lang="nl-NL" sz="2000" b="0" i="0" u="none" strike="noStrike" kern="1200" cap="none" spc="0" normalizeH="0" baseline="0" noProof="0">
                <a:ln>
                  <a:noFill/>
                </a:ln>
                <a:solidFill>
                  <a:prstClr val="white">
                    <a:lumMod val="50000"/>
                  </a:prstClr>
                </a:solidFill>
                <a:effectLst/>
                <a:uLnTx/>
                <a:uFillTx/>
                <a:latin typeface="Calibri"/>
                <a:ea typeface="+mj-ea"/>
                <a:cs typeface="+mj-cs"/>
              </a:rPr>
            </a:br>
            <a:r>
              <a:rPr kumimoji="0" lang="nl-NL" sz="2000" b="0" i="0" u="none" strike="noStrike" kern="1200" cap="none" spc="0" normalizeH="0" baseline="0" noProof="0">
                <a:ln>
                  <a:noFill/>
                </a:ln>
                <a:solidFill>
                  <a:prstClr val="white">
                    <a:lumMod val="50000"/>
                  </a:prstClr>
                </a:solidFill>
                <a:effectLst/>
                <a:uLnTx/>
                <a:uFillTx/>
                <a:latin typeface="Calibri"/>
                <a:ea typeface="+mj-ea"/>
                <a:cs typeface="+mj-cs"/>
              </a:rPr>
              <a:t>Er blijft onveranderd veel behoefte aan advies </a:t>
            </a:r>
            <a:endParaRPr lang="nl-NL"/>
          </a:p>
        </p:txBody>
      </p:sp>
      <p:graphicFrame>
        <p:nvGraphicFramePr>
          <p:cNvPr id="7" name="Tijdelijke aanduiding voor inhoud 6">
            <a:extLst>
              <a:ext uri="{FF2B5EF4-FFF2-40B4-BE49-F238E27FC236}">
                <a16:creationId xmlns:a16="http://schemas.microsoft.com/office/drawing/2014/main" id="{8E55FF1B-0F2C-5B89-F24D-0D5DEFF341FD}"/>
              </a:ext>
            </a:extLst>
          </p:cNvPr>
          <p:cNvGraphicFramePr>
            <a:graphicFrameLocks noGrp="1"/>
          </p:cNvGraphicFramePr>
          <p:nvPr>
            <p:ph sz="half" idx="1"/>
            <p:extLst>
              <p:ext uri="{D42A27DB-BD31-4B8C-83A1-F6EECF244321}">
                <p14:modId xmlns:p14="http://schemas.microsoft.com/office/powerpoint/2010/main" val="1795512168"/>
              </p:ext>
            </p:extLst>
          </p:nvPr>
        </p:nvGraphicFramePr>
        <p:xfrm>
          <a:off x="846138" y="1989138"/>
          <a:ext cx="4770437" cy="403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ijdelijke aanduiding voor inhoud 7">
            <a:extLst>
              <a:ext uri="{FF2B5EF4-FFF2-40B4-BE49-F238E27FC236}">
                <a16:creationId xmlns:a16="http://schemas.microsoft.com/office/drawing/2014/main" id="{4A85CAF9-397D-D8FC-B453-A672141AA713}"/>
              </a:ext>
            </a:extLst>
          </p:cNvPr>
          <p:cNvGraphicFramePr>
            <a:graphicFrameLocks noGrp="1"/>
          </p:cNvGraphicFramePr>
          <p:nvPr>
            <p:ph sz="half" idx="2"/>
            <p:extLst>
              <p:ext uri="{D42A27DB-BD31-4B8C-83A1-F6EECF244321}">
                <p14:modId xmlns:p14="http://schemas.microsoft.com/office/powerpoint/2010/main" val="277460771"/>
              </p:ext>
            </p:extLst>
          </p:nvPr>
        </p:nvGraphicFramePr>
        <p:xfrm>
          <a:off x="6550025" y="1989138"/>
          <a:ext cx="4719638" cy="40322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32453360-81D1-EAA6-78B8-1902703EE841}"/>
              </a:ext>
            </a:extLst>
          </p:cNvPr>
          <p:cNvSpPr>
            <a:spLocks noGrp="1"/>
          </p:cNvSpPr>
          <p:nvPr>
            <p:ph type="sldNum" sz="quarter" idx="12"/>
          </p:nvPr>
        </p:nvSpPr>
        <p:spPr/>
        <p:txBody>
          <a:bodyPr/>
          <a:lstStyle/>
          <a:p>
            <a:fld id="{4CB708E2-B0EC-4DA5-94E6-B93ACDDEBF69}" type="slidenum">
              <a:rPr lang="nl-NL" smtClean="0">
                <a:solidFill>
                  <a:schemeClr val="bg1"/>
                </a:solidFill>
              </a:rPr>
              <a:t>14</a:t>
            </a:fld>
            <a:endParaRPr lang="nl-NL">
              <a:solidFill>
                <a:schemeClr val="bg1"/>
              </a:solidFill>
            </a:endParaRPr>
          </a:p>
        </p:txBody>
      </p:sp>
    </p:spTree>
    <p:extLst>
      <p:ext uri="{BB962C8B-B14F-4D97-AF65-F5344CB8AC3E}">
        <p14:creationId xmlns:p14="http://schemas.microsoft.com/office/powerpoint/2010/main" val="110031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70DF9B-8AAE-3BFE-BF09-9D411B62AF5C}"/>
              </a:ext>
            </a:extLst>
          </p:cNvPr>
          <p:cNvSpPr>
            <a:spLocks noGrp="1"/>
          </p:cNvSpPr>
          <p:nvPr>
            <p:ph type="title"/>
          </p:nvPr>
        </p:nvSpPr>
        <p:spPr/>
        <p:txBody>
          <a:bodyPr/>
          <a:lstStyle/>
          <a:p>
            <a:r>
              <a:rPr lang="nl-NL" dirty="0">
                <a:solidFill>
                  <a:schemeClr val="tx1">
                    <a:lumMod val="50000"/>
                    <a:lumOff val="50000"/>
                  </a:schemeClr>
                </a:solidFill>
              </a:rPr>
              <a:t>Q39 Van welke professional ontvangt u het liefste advies als het gaat om eczeem?</a:t>
            </a:r>
            <a:br>
              <a:rPr lang="nl-NL" dirty="0">
                <a:solidFill>
                  <a:schemeClr val="tx1">
                    <a:lumMod val="50000"/>
                    <a:lumOff val="50000"/>
                  </a:schemeClr>
                </a:solidFill>
              </a:rPr>
            </a:br>
            <a:r>
              <a:rPr lang="nl-NL" dirty="0">
                <a:solidFill>
                  <a:schemeClr val="tx1">
                    <a:lumMod val="50000"/>
                    <a:lumOff val="50000"/>
                  </a:schemeClr>
                </a:solidFill>
              </a:rPr>
              <a:t>De schakel huisarts wordt meestal niet overgeslagen voor een aankoop bij de drogist. Huisarts en dermatoloog zijn de belangrijkste raadgevers.</a:t>
            </a:r>
          </a:p>
        </p:txBody>
      </p:sp>
      <p:graphicFrame>
        <p:nvGraphicFramePr>
          <p:cNvPr id="5" name="Diagram 4">
            <a:extLst>
              <a:ext uri="{FF2B5EF4-FFF2-40B4-BE49-F238E27FC236}">
                <a16:creationId xmlns:a16="http://schemas.microsoft.com/office/drawing/2014/main" id="{E53C3995-EF62-6E05-6A73-D948A41CE6DA}"/>
              </a:ext>
            </a:extLst>
          </p:cNvPr>
          <p:cNvGraphicFramePr/>
          <p:nvPr>
            <p:extLst>
              <p:ext uri="{D42A27DB-BD31-4B8C-83A1-F6EECF244321}">
                <p14:modId xmlns:p14="http://schemas.microsoft.com/office/powerpoint/2010/main" val="732283524"/>
              </p:ext>
            </p:extLst>
          </p:nvPr>
        </p:nvGraphicFramePr>
        <p:xfrm>
          <a:off x="2733040" y="1879600"/>
          <a:ext cx="6583680" cy="431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7BE7890B-0EC6-74D9-8751-49710DB3DBE4}"/>
              </a:ext>
            </a:extLst>
          </p:cNvPr>
          <p:cNvSpPr txBox="1"/>
          <p:nvPr/>
        </p:nvSpPr>
        <p:spPr>
          <a:xfrm>
            <a:off x="172720" y="6199293"/>
            <a:ext cx="5772221" cy="276999"/>
          </a:xfrm>
          <a:prstGeom prst="rect">
            <a:avLst/>
          </a:prstGeom>
          <a:noFill/>
        </p:spPr>
        <p:txBody>
          <a:bodyPr wrap="none" rtlCol="0">
            <a:spAutoFit/>
          </a:bodyPr>
          <a:lstStyle/>
          <a:p>
            <a:r>
              <a:rPr lang="nl-NL" sz="1200"/>
              <a:t>*) De ranking is op alle disciplines statistisch significant en verschilt niet per leeftijdsgroep</a:t>
            </a:r>
          </a:p>
        </p:txBody>
      </p:sp>
      <p:sp>
        <p:nvSpPr>
          <p:cNvPr id="2" name="Tijdelijke aanduiding voor dianummer 1">
            <a:extLst>
              <a:ext uri="{FF2B5EF4-FFF2-40B4-BE49-F238E27FC236}">
                <a16:creationId xmlns:a16="http://schemas.microsoft.com/office/drawing/2014/main" id="{AB97E25F-6165-FCC8-4F8F-9F75B4214F01}"/>
              </a:ext>
            </a:extLst>
          </p:cNvPr>
          <p:cNvSpPr>
            <a:spLocks noGrp="1"/>
          </p:cNvSpPr>
          <p:nvPr>
            <p:ph type="sldNum" sz="quarter" idx="12"/>
          </p:nvPr>
        </p:nvSpPr>
        <p:spPr/>
        <p:txBody>
          <a:bodyPr/>
          <a:lstStyle/>
          <a:p>
            <a:fld id="{4CB708E2-B0EC-4DA5-94E6-B93ACDDEBF69}" type="slidenum">
              <a:rPr lang="nl-NL" smtClean="0">
                <a:solidFill>
                  <a:schemeClr val="bg1"/>
                </a:solidFill>
              </a:rPr>
              <a:t>15</a:t>
            </a:fld>
            <a:endParaRPr lang="nl-NL">
              <a:solidFill>
                <a:schemeClr val="bg1"/>
              </a:solidFill>
            </a:endParaRPr>
          </a:p>
        </p:txBody>
      </p:sp>
    </p:spTree>
    <p:extLst>
      <p:ext uri="{BB962C8B-B14F-4D97-AF65-F5344CB8AC3E}">
        <p14:creationId xmlns:p14="http://schemas.microsoft.com/office/powerpoint/2010/main" val="90313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3EFADB-5AC7-BE44-2288-BCDE089B5CE8}"/>
              </a:ext>
            </a:extLst>
          </p:cNvPr>
          <p:cNvSpPr>
            <a:spLocks noGrp="1"/>
          </p:cNvSpPr>
          <p:nvPr>
            <p:ph type="ctrTitle"/>
          </p:nvPr>
        </p:nvSpPr>
        <p:spPr/>
        <p:txBody>
          <a:bodyPr/>
          <a:lstStyle/>
          <a:p>
            <a:r>
              <a:rPr lang="nl-NL"/>
              <a:t>Neusspray</a:t>
            </a:r>
          </a:p>
        </p:txBody>
      </p:sp>
      <p:sp>
        <p:nvSpPr>
          <p:cNvPr id="4" name="Ondertitel 3">
            <a:extLst>
              <a:ext uri="{FF2B5EF4-FFF2-40B4-BE49-F238E27FC236}">
                <a16:creationId xmlns:a16="http://schemas.microsoft.com/office/drawing/2014/main" id="{C4C738EE-1768-5ACE-4D61-D7A29D1E8783}"/>
              </a:ext>
            </a:extLst>
          </p:cNvPr>
          <p:cNvSpPr>
            <a:spLocks noGrp="1"/>
          </p:cNvSpPr>
          <p:nvPr>
            <p:ph type="subTitle" idx="1"/>
          </p:nvPr>
        </p:nvSpPr>
        <p:spPr/>
        <p:txBody>
          <a:bodyPr/>
          <a:lstStyle/>
          <a:p>
            <a:r>
              <a:rPr lang="nl-NL" sz="1600" dirty="0">
                <a:solidFill>
                  <a:schemeClr val="bg1">
                    <a:lumMod val="50000"/>
                  </a:schemeClr>
                </a:solidFill>
              </a:rPr>
              <a:t>Hier volgen enkele vragen over het gebruik van neusverkoudheidsmiddelen tegen een verstopte neus ook wel bekend als </a:t>
            </a:r>
            <a:r>
              <a:rPr lang="nl-NL" sz="1600" b="1" dirty="0">
                <a:solidFill>
                  <a:schemeClr val="bg1">
                    <a:lumMod val="50000"/>
                  </a:schemeClr>
                </a:solidFill>
              </a:rPr>
              <a:t>huismerk</a:t>
            </a:r>
            <a:r>
              <a:rPr lang="nl-NL" sz="1600" dirty="0">
                <a:solidFill>
                  <a:schemeClr val="bg1">
                    <a:lumMod val="50000"/>
                  </a:schemeClr>
                </a:solidFill>
              </a:rPr>
              <a:t> of onder de naam</a:t>
            </a:r>
            <a:r>
              <a:rPr lang="nl-NL" sz="1600" b="1" dirty="0">
                <a:solidFill>
                  <a:schemeClr val="bg1">
                    <a:lumMod val="50000"/>
                  </a:schemeClr>
                </a:solidFill>
              </a:rPr>
              <a:t> </a:t>
            </a:r>
            <a:r>
              <a:rPr lang="nl-NL" sz="1600" b="1" dirty="0" err="1">
                <a:solidFill>
                  <a:schemeClr val="bg1">
                    <a:lumMod val="50000"/>
                  </a:schemeClr>
                </a:solidFill>
              </a:rPr>
              <a:t>Otrivin</a:t>
            </a:r>
            <a:r>
              <a:rPr lang="nl-NL" sz="1600" dirty="0">
                <a:solidFill>
                  <a:schemeClr val="bg1">
                    <a:lumMod val="50000"/>
                  </a:schemeClr>
                </a:solidFill>
              </a:rPr>
              <a:t> met de werkzame stof </a:t>
            </a:r>
            <a:r>
              <a:rPr lang="nl-NL" sz="1600" b="1" dirty="0" err="1">
                <a:solidFill>
                  <a:schemeClr val="bg1">
                    <a:lumMod val="50000"/>
                  </a:schemeClr>
                </a:solidFill>
              </a:rPr>
              <a:t>xylometazoline</a:t>
            </a:r>
            <a:r>
              <a:rPr lang="nl-NL" sz="1600" dirty="0">
                <a:solidFill>
                  <a:schemeClr val="bg1">
                    <a:lumMod val="50000"/>
                  </a:schemeClr>
                </a:solidFill>
              </a:rPr>
              <a:t> om direct weer verlichting te krijgen in de neus.</a:t>
            </a:r>
            <a:br>
              <a:rPr lang="nl-NL" sz="1600" dirty="0">
                <a:solidFill>
                  <a:schemeClr val="bg1">
                    <a:lumMod val="50000"/>
                  </a:schemeClr>
                </a:solidFill>
              </a:rPr>
            </a:br>
            <a:br>
              <a:rPr lang="nl-NL" sz="1600" dirty="0">
                <a:solidFill>
                  <a:schemeClr val="bg1">
                    <a:lumMod val="50000"/>
                  </a:schemeClr>
                </a:solidFill>
              </a:rPr>
            </a:br>
            <a:r>
              <a:rPr lang="nl-NL" sz="1600" dirty="0">
                <a:solidFill>
                  <a:schemeClr val="bg1">
                    <a:lumMod val="50000"/>
                  </a:schemeClr>
                </a:solidFill>
              </a:rPr>
              <a:t>NB: Het gaat hier dus niet om een natuurlijk of kruidenproduct zoals A. Vogel of een zoutoplossing.</a:t>
            </a:r>
          </a:p>
        </p:txBody>
      </p:sp>
      <p:sp>
        <p:nvSpPr>
          <p:cNvPr id="2" name="Tijdelijke aanduiding voor dianummer 1">
            <a:extLst>
              <a:ext uri="{FF2B5EF4-FFF2-40B4-BE49-F238E27FC236}">
                <a16:creationId xmlns:a16="http://schemas.microsoft.com/office/drawing/2014/main" id="{60A57D89-141C-FE27-260D-4A6CBC0BADD2}"/>
              </a:ext>
            </a:extLst>
          </p:cNvPr>
          <p:cNvSpPr>
            <a:spLocks noGrp="1"/>
          </p:cNvSpPr>
          <p:nvPr>
            <p:ph type="sldNum" sz="quarter" idx="12"/>
          </p:nvPr>
        </p:nvSpPr>
        <p:spPr/>
        <p:txBody>
          <a:bodyPr/>
          <a:lstStyle/>
          <a:p>
            <a:fld id="{4CB708E2-B0EC-4DA5-94E6-B93ACDDEBF69}" type="slidenum">
              <a:rPr lang="nl-NL" smtClean="0">
                <a:solidFill>
                  <a:schemeClr val="bg1"/>
                </a:solidFill>
              </a:rPr>
              <a:t>16</a:t>
            </a:fld>
            <a:endParaRPr lang="nl-NL">
              <a:solidFill>
                <a:schemeClr val="bg1"/>
              </a:solidFill>
            </a:endParaRPr>
          </a:p>
        </p:txBody>
      </p:sp>
    </p:spTree>
    <p:extLst>
      <p:ext uri="{BB962C8B-B14F-4D97-AF65-F5344CB8AC3E}">
        <p14:creationId xmlns:p14="http://schemas.microsoft.com/office/powerpoint/2010/main" val="151160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B84F8E-2D2B-40A6-A379-A55716CD1170}"/>
              </a:ext>
            </a:extLst>
          </p:cNvPr>
          <p:cNvSpPr>
            <a:spLocks noGrp="1"/>
          </p:cNvSpPr>
          <p:nvPr>
            <p:ph type="title"/>
          </p:nvPr>
        </p:nvSpPr>
        <p:spPr/>
        <p:txBody>
          <a:bodyPr/>
          <a:lstStyle/>
          <a:p>
            <a:r>
              <a:rPr lang="nl-NL" b="1" dirty="0"/>
              <a:t>Gebruik en advies neusspray</a:t>
            </a:r>
            <a:br>
              <a:rPr lang="nl-NL" dirty="0"/>
            </a:br>
            <a:r>
              <a:rPr lang="nl-NL" dirty="0"/>
              <a:t>37%van de volwassen bevolking gebruikt UAD </a:t>
            </a:r>
            <a:r>
              <a:rPr lang="nl-NL" dirty="0" err="1"/>
              <a:t>neusspray’s</a:t>
            </a:r>
            <a:r>
              <a:rPr lang="nl-NL" dirty="0"/>
              <a:t>. </a:t>
            </a:r>
            <a:br>
              <a:rPr lang="nl-NL" dirty="0"/>
            </a:br>
            <a:r>
              <a:rPr lang="nl-NL" dirty="0"/>
              <a:t>Jongeren weten de weg naar de apotheek te vinden voor gebruik en risico advies</a:t>
            </a:r>
          </a:p>
        </p:txBody>
      </p:sp>
      <p:graphicFrame>
        <p:nvGraphicFramePr>
          <p:cNvPr id="7" name="Tijdelijke aanduiding voor inhoud 6">
            <a:extLst>
              <a:ext uri="{FF2B5EF4-FFF2-40B4-BE49-F238E27FC236}">
                <a16:creationId xmlns:a16="http://schemas.microsoft.com/office/drawing/2014/main" id="{0BE4F58A-1980-CBA3-B1B4-3B2B6C0B7E49}"/>
              </a:ext>
            </a:extLst>
          </p:cNvPr>
          <p:cNvGraphicFramePr>
            <a:graphicFrameLocks noGrp="1"/>
          </p:cNvGraphicFramePr>
          <p:nvPr>
            <p:ph sz="half" idx="1"/>
            <p:extLst>
              <p:ext uri="{D42A27DB-BD31-4B8C-83A1-F6EECF244321}">
                <p14:modId xmlns:p14="http://schemas.microsoft.com/office/powerpoint/2010/main" val="3929632797"/>
              </p:ext>
            </p:extLst>
          </p:nvPr>
        </p:nvGraphicFramePr>
        <p:xfrm>
          <a:off x="846138" y="2001013"/>
          <a:ext cx="4770437" cy="403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ijdelijke aanduiding voor inhoud 7">
            <a:extLst>
              <a:ext uri="{FF2B5EF4-FFF2-40B4-BE49-F238E27FC236}">
                <a16:creationId xmlns:a16="http://schemas.microsoft.com/office/drawing/2014/main" id="{8D0F24D8-8443-4165-D279-0563D41993C2}"/>
              </a:ext>
            </a:extLst>
          </p:cNvPr>
          <p:cNvGraphicFramePr>
            <a:graphicFrameLocks noGrp="1"/>
          </p:cNvGraphicFramePr>
          <p:nvPr>
            <p:ph sz="half" idx="2"/>
            <p:extLst>
              <p:ext uri="{D42A27DB-BD31-4B8C-83A1-F6EECF244321}">
                <p14:modId xmlns:p14="http://schemas.microsoft.com/office/powerpoint/2010/main" val="2943186481"/>
              </p:ext>
            </p:extLst>
          </p:nvPr>
        </p:nvGraphicFramePr>
        <p:xfrm>
          <a:off x="6862762" y="2001013"/>
          <a:ext cx="4719638" cy="3776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13FE1886-1BEC-80C6-C127-4F9A27D96E67}"/>
              </a:ext>
            </a:extLst>
          </p:cNvPr>
          <p:cNvSpPr>
            <a:spLocks noGrp="1"/>
          </p:cNvSpPr>
          <p:nvPr>
            <p:ph type="sldNum" sz="quarter" idx="12"/>
          </p:nvPr>
        </p:nvSpPr>
        <p:spPr/>
        <p:txBody>
          <a:bodyPr/>
          <a:lstStyle/>
          <a:p>
            <a:fld id="{4CB708E2-B0EC-4DA5-94E6-B93ACDDEBF69}" type="slidenum">
              <a:rPr lang="nl-NL" smtClean="0">
                <a:solidFill>
                  <a:schemeClr val="bg1"/>
                </a:solidFill>
              </a:rPr>
              <a:t>17</a:t>
            </a:fld>
            <a:endParaRPr lang="nl-NL">
              <a:solidFill>
                <a:schemeClr val="bg1"/>
              </a:solidFill>
            </a:endParaRPr>
          </a:p>
        </p:txBody>
      </p:sp>
    </p:spTree>
    <p:extLst>
      <p:ext uri="{BB962C8B-B14F-4D97-AF65-F5344CB8AC3E}">
        <p14:creationId xmlns:p14="http://schemas.microsoft.com/office/powerpoint/2010/main" val="79264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C322E6-F652-7F75-6154-020A654097C5}"/>
              </a:ext>
            </a:extLst>
          </p:cNvPr>
          <p:cNvSpPr>
            <a:spLocks noGrp="1"/>
          </p:cNvSpPr>
          <p:nvPr>
            <p:ph type="title"/>
          </p:nvPr>
        </p:nvSpPr>
        <p:spPr/>
        <p:txBody>
          <a:bodyPr/>
          <a:lstStyle/>
          <a:p>
            <a:r>
              <a:rPr lang="nl-NL" sz="1800" dirty="0">
                <a:solidFill>
                  <a:schemeClr val="bg1">
                    <a:lumMod val="50000"/>
                  </a:schemeClr>
                </a:solidFill>
              </a:rPr>
              <a:t>Q41 en Q42 Kennis over het gebruik van </a:t>
            </a:r>
            <a:r>
              <a:rPr lang="nl-NL" sz="1800" dirty="0" err="1">
                <a:solidFill>
                  <a:schemeClr val="bg1">
                    <a:lumMod val="50000"/>
                  </a:schemeClr>
                </a:solidFill>
              </a:rPr>
              <a:t>xylometazoline</a:t>
            </a:r>
            <a:r>
              <a:rPr lang="nl-NL" sz="1800" dirty="0">
                <a:solidFill>
                  <a:schemeClr val="bg1">
                    <a:lumMod val="50000"/>
                  </a:schemeClr>
                </a:solidFill>
              </a:rPr>
              <a:t>.</a:t>
            </a:r>
            <a:br>
              <a:rPr lang="nl-NL" sz="1800" dirty="0">
                <a:solidFill>
                  <a:schemeClr val="bg1">
                    <a:lumMod val="50000"/>
                  </a:schemeClr>
                </a:solidFill>
              </a:rPr>
            </a:br>
            <a:r>
              <a:rPr lang="nl-NL" sz="1800" dirty="0">
                <a:solidFill>
                  <a:schemeClr val="bg1">
                    <a:lumMod val="50000"/>
                  </a:schemeClr>
                </a:solidFill>
              </a:rPr>
              <a:t>Kan schade aanrichten aan het neusslijmvlies bij onoordeelkundig gebruik</a:t>
            </a:r>
            <a:br>
              <a:rPr lang="nl-NL" sz="1800" dirty="0">
                <a:solidFill>
                  <a:schemeClr val="bg1">
                    <a:lumMod val="50000"/>
                  </a:schemeClr>
                </a:solidFill>
              </a:rPr>
            </a:br>
            <a:r>
              <a:rPr lang="nl-NL" sz="1800" dirty="0">
                <a:solidFill>
                  <a:schemeClr val="bg1">
                    <a:lumMod val="50000"/>
                  </a:schemeClr>
                </a:solidFill>
              </a:rPr>
              <a:t>Bijna de helft heeft geen idee. 1 op de 5 loopt risico op deze schade.</a:t>
            </a:r>
          </a:p>
        </p:txBody>
      </p:sp>
      <p:graphicFrame>
        <p:nvGraphicFramePr>
          <p:cNvPr id="7" name="Tijdelijke aanduiding voor inhoud 6">
            <a:extLst>
              <a:ext uri="{FF2B5EF4-FFF2-40B4-BE49-F238E27FC236}">
                <a16:creationId xmlns:a16="http://schemas.microsoft.com/office/drawing/2014/main" id="{14BB7C31-B084-CB42-FDD4-A5CA4F9DD516}"/>
              </a:ext>
            </a:extLst>
          </p:cNvPr>
          <p:cNvGraphicFramePr>
            <a:graphicFrameLocks noGrp="1"/>
          </p:cNvGraphicFramePr>
          <p:nvPr>
            <p:ph sz="half" idx="2"/>
            <p:extLst>
              <p:ext uri="{D42A27DB-BD31-4B8C-83A1-F6EECF244321}">
                <p14:modId xmlns:p14="http://schemas.microsoft.com/office/powerpoint/2010/main" val="2872640161"/>
              </p:ext>
            </p:extLst>
          </p:nvPr>
        </p:nvGraphicFramePr>
        <p:xfrm>
          <a:off x="6550025" y="1989138"/>
          <a:ext cx="4719638" cy="3776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iek 10">
            <a:extLst>
              <a:ext uri="{FF2B5EF4-FFF2-40B4-BE49-F238E27FC236}">
                <a16:creationId xmlns:a16="http://schemas.microsoft.com/office/drawing/2014/main" id="{A4DE2BAC-F520-574B-813D-C7753AC4FF94}"/>
              </a:ext>
            </a:extLst>
          </p:cNvPr>
          <p:cNvGraphicFramePr>
            <a:graphicFrameLocks/>
          </p:cNvGraphicFramePr>
          <p:nvPr>
            <p:extLst>
              <p:ext uri="{D42A27DB-BD31-4B8C-83A1-F6EECF244321}">
                <p14:modId xmlns:p14="http://schemas.microsoft.com/office/powerpoint/2010/main" val="456548499"/>
              </p:ext>
            </p:extLst>
          </p:nvPr>
        </p:nvGraphicFramePr>
        <p:xfrm>
          <a:off x="695907" y="2076308"/>
          <a:ext cx="5069840" cy="36023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D19DA7C6-F061-84A9-543C-77A61CD2BD05}"/>
              </a:ext>
            </a:extLst>
          </p:cNvPr>
          <p:cNvSpPr>
            <a:spLocks noGrp="1"/>
          </p:cNvSpPr>
          <p:nvPr>
            <p:ph type="sldNum" sz="quarter" idx="12"/>
          </p:nvPr>
        </p:nvSpPr>
        <p:spPr/>
        <p:txBody>
          <a:bodyPr/>
          <a:lstStyle/>
          <a:p>
            <a:fld id="{4CB708E2-B0EC-4DA5-94E6-B93ACDDEBF69}" type="slidenum">
              <a:rPr lang="nl-NL" smtClean="0">
                <a:solidFill>
                  <a:schemeClr val="bg1"/>
                </a:solidFill>
              </a:rPr>
              <a:t>18</a:t>
            </a:fld>
            <a:endParaRPr lang="nl-NL">
              <a:solidFill>
                <a:schemeClr val="bg1"/>
              </a:solidFill>
            </a:endParaRPr>
          </a:p>
        </p:txBody>
      </p:sp>
      <p:pic>
        <p:nvPicPr>
          <p:cNvPr id="3" name="Afbeelding 2">
            <a:extLst>
              <a:ext uri="{FF2B5EF4-FFF2-40B4-BE49-F238E27FC236}">
                <a16:creationId xmlns:a16="http://schemas.microsoft.com/office/drawing/2014/main" id="{F8AF1E51-40ED-65C7-9ECB-2CF7D8BB73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724" y="5355513"/>
            <a:ext cx="518205" cy="646232"/>
          </a:xfrm>
          <a:prstGeom prst="rect">
            <a:avLst/>
          </a:prstGeom>
        </p:spPr>
      </p:pic>
      <p:pic>
        <p:nvPicPr>
          <p:cNvPr id="5" name="Afbeelding 4">
            <a:extLst>
              <a:ext uri="{FF2B5EF4-FFF2-40B4-BE49-F238E27FC236}">
                <a16:creationId xmlns:a16="http://schemas.microsoft.com/office/drawing/2014/main" id="{09EE5603-E358-8560-4FF7-33E7BB1ED2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5843" y="5442684"/>
            <a:ext cx="518205" cy="646232"/>
          </a:xfrm>
          <a:prstGeom prst="rect">
            <a:avLst/>
          </a:prstGeom>
        </p:spPr>
      </p:pic>
    </p:spTree>
    <p:extLst>
      <p:ext uri="{BB962C8B-B14F-4D97-AF65-F5344CB8AC3E}">
        <p14:creationId xmlns:p14="http://schemas.microsoft.com/office/powerpoint/2010/main" val="346954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F0B4085-29C4-C457-B69A-F64837DF0DD0}"/>
              </a:ext>
            </a:extLst>
          </p:cNvPr>
          <p:cNvSpPr>
            <a:spLocks noGrp="1"/>
          </p:cNvSpPr>
          <p:nvPr>
            <p:ph type="title"/>
          </p:nvPr>
        </p:nvSpPr>
        <p:spPr/>
        <p:txBody>
          <a:bodyPr/>
          <a:lstStyle/>
          <a:p>
            <a:r>
              <a:rPr lang="nl-NL" sz="1800" dirty="0">
                <a:solidFill>
                  <a:schemeClr val="tx1">
                    <a:lumMod val="50000"/>
                    <a:lumOff val="50000"/>
                  </a:schemeClr>
                </a:solidFill>
              </a:rPr>
              <a:t>Aantal doseringen per etmaal en duur van het gebruik van </a:t>
            </a:r>
            <a:r>
              <a:rPr lang="nl-NL" sz="1800" dirty="0" err="1">
                <a:solidFill>
                  <a:schemeClr val="tx1">
                    <a:lumMod val="50000"/>
                    <a:lumOff val="50000"/>
                  </a:schemeClr>
                </a:solidFill>
              </a:rPr>
              <a:t>xylometazoline</a:t>
            </a:r>
            <a:br>
              <a:rPr lang="nl-NL" sz="1800" dirty="0"/>
            </a:br>
            <a:endParaRPr lang="nl-NL" sz="1800" dirty="0"/>
          </a:p>
        </p:txBody>
      </p:sp>
      <p:sp>
        <p:nvSpPr>
          <p:cNvPr id="5" name="Tijdelijke aanduiding voor inhoud 4">
            <a:extLst>
              <a:ext uri="{FF2B5EF4-FFF2-40B4-BE49-F238E27FC236}">
                <a16:creationId xmlns:a16="http://schemas.microsoft.com/office/drawing/2014/main" id="{F0F75B18-4578-C8D2-BEAC-444B35E0A104}"/>
              </a:ext>
            </a:extLst>
          </p:cNvPr>
          <p:cNvSpPr>
            <a:spLocks noGrp="1"/>
          </p:cNvSpPr>
          <p:nvPr>
            <p:ph idx="1"/>
          </p:nvPr>
        </p:nvSpPr>
        <p:spPr>
          <a:xfrm>
            <a:off x="1026160" y="2164080"/>
            <a:ext cx="3434080" cy="3602321"/>
          </a:xfrm>
        </p:spPr>
        <p:txBody>
          <a:bodyPr/>
          <a:lstStyle/>
          <a:p>
            <a:pPr algn="just"/>
            <a:r>
              <a:rPr lang="nl-NL" dirty="0"/>
              <a:t>Een groot deel van de gebruikers, waaronder de meeste jongeren, hebben geen idee wat de maximale dosering is van een </a:t>
            </a:r>
            <a:r>
              <a:rPr lang="nl-NL" dirty="0" err="1"/>
              <a:t>xylometazoline</a:t>
            </a:r>
            <a:r>
              <a:rPr lang="nl-NL" dirty="0"/>
              <a:t> neusspray (o.a. bekend onder de naam </a:t>
            </a:r>
            <a:r>
              <a:rPr lang="nl-NL" dirty="0" err="1"/>
              <a:t>Otrivin</a:t>
            </a:r>
            <a:r>
              <a:rPr lang="nl-NL" dirty="0"/>
              <a:t>). </a:t>
            </a:r>
          </a:p>
          <a:p>
            <a:pPr marL="0" indent="0" algn="just">
              <a:buNone/>
            </a:pPr>
            <a:endParaRPr lang="nl-NL" dirty="0"/>
          </a:p>
          <a:p>
            <a:pPr algn="just"/>
            <a:r>
              <a:rPr lang="nl-NL" dirty="0"/>
              <a:t>1 op de 5 gebruikers meent dit wel te weten en gebruikt te veel.</a:t>
            </a:r>
          </a:p>
          <a:p>
            <a:pPr marL="0" indent="0" algn="just">
              <a:buNone/>
            </a:pPr>
            <a:endParaRPr lang="nl-NL" dirty="0"/>
          </a:p>
          <a:p>
            <a:pPr algn="just"/>
            <a:r>
              <a:rPr lang="nl-NL" dirty="0"/>
              <a:t>Dit product bestaat al meer dan een halve eeuw in de vrije verkoop. Jarenlang het grootste UAD product</a:t>
            </a:r>
          </a:p>
        </p:txBody>
      </p:sp>
      <p:pic>
        <p:nvPicPr>
          <p:cNvPr id="7" name="Afbeelding 6">
            <a:extLst>
              <a:ext uri="{FF2B5EF4-FFF2-40B4-BE49-F238E27FC236}">
                <a16:creationId xmlns:a16="http://schemas.microsoft.com/office/drawing/2014/main" id="{651E6655-B66A-33B2-E801-D90F8FDD666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096000" y="2631439"/>
            <a:ext cx="1301447" cy="2727642"/>
          </a:xfrm>
          <a:prstGeom prst="rect">
            <a:avLst/>
          </a:prstGeom>
        </p:spPr>
      </p:pic>
      <p:sp>
        <p:nvSpPr>
          <p:cNvPr id="9" name="Ster: 6 punten 8">
            <a:extLst>
              <a:ext uri="{FF2B5EF4-FFF2-40B4-BE49-F238E27FC236}">
                <a16:creationId xmlns:a16="http://schemas.microsoft.com/office/drawing/2014/main" id="{D4A45E32-8FD8-4905-D190-6BDE725411EF}"/>
              </a:ext>
            </a:extLst>
          </p:cNvPr>
          <p:cNvSpPr/>
          <p:nvPr/>
        </p:nvSpPr>
        <p:spPr>
          <a:xfrm>
            <a:off x="7010400" y="2164080"/>
            <a:ext cx="1066800" cy="1291569"/>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000"/>
              <a:t>3X/24 uur</a:t>
            </a:r>
          </a:p>
        </p:txBody>
      </p:sp>
      <p:sp>
        <p:nvSpPr>
          <p:cNvPr id="10" name="Ster: 6 punten 9">
            <a:extLst>
              <a:ext uri="{FF2B5EF4-FFF2-40B4-BE49-F238E27FC236}">
                <a16:creationId xmlns:a16="http://schemas.microsoft.com/office/drawing/2014/main" id="{58DF0334-0643-131E-58C1-390EC29BB036}"/>
              </a:ext>
            </a:extLst>
          </p:cNvPr>
          <p:cNvSpPr/>
          <p:nvPr/>
        </p:nvSpPr>
        <p:spPr>
          <a:xfrm>
            <a:off x="6899612" y="4787581"/>
            <a:ext cx="1239518" cy="1143000"/>
          </a:xfrm>
          <a:prstGeom prst="star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a:t>&lt;7</a:t>
            </a:r>
          </a:p>
          <a:p>
            <a:pPr algn="ctr"/>
            <a:r>
              <a:rPr lang="nl-NL" sz="1200"/>
              <a:t>dagen</a:t>
            </a:r>
          </a:p>
        </p:txBody>
      </p:sp>
      <p:graphicFrame>
        <p:nvGraphicFramePr>
          <p:cNvPr id="11" name="Grafiek 10">
            <a:extLst>
              <a:ext uri="{FF2B5EF4-FFF2-40B4-BE49-F238E27FC236}">
                <a16:creationId xmlns:a16="http://schemas.microsoft.com/office/drawing/2014/main" id="{A447242E-D9DA-0AB7-9555-2F1271A1F00F}"/>
              </a:ext>
            </a:extLst>
          </p:cNvPr>
          <p:cNvGraphicFramePr>
            <a:graphicFrameLocks/>
          </p:cNvGraphicFramePr>
          <p:nvPr>
            <p:extLst>
              <p:ext uri="{D42A27DB-BD31-4B8C-83A1-F6EECF244321}">
                <p14:modId xmlns:p14="http://schemas.microsoft.com/office/powerpoint/2010/main" val="797491529"/>
              </p:ext>
            </p:extLst>
          </p:nvPr>
        </p:nvGraphicFramePr>
        <p:xfrm>
          <a:off x="8615680" y="2494279"/>
          <a:ext cx="2682240" cy="34363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E8667404-E9CC-C78D-5279-9DF2D658381F}"/>
              </a:ext>
            </a:extLst>
          </p:cNvPr>
          <p:cNvSpPr>
            <a:spLocks noGrp="1"/>
          </p:cNvSpPr>
          <p:nvPr>
            <p:ph type="sldNum" sz="quarter" idx="12"/>
          </p:nvPr>
        </p:nvSpPr>
        <p:spPr/>
        <p:txBody>
          <a:bodyPr/>
          <a:lstStyle/>
          <a:p>
            <a:fld id="{4CB708E2-B0EC-4DA5-94E6-B93ACDDEBF69}" type="slidenum">
              <a:rPr lang="nl-NL" smtClean="0">
                <a:solidFill>
                  <a:schemeClr val="bg1"/>
                </a:solidFill>
              </a:rPr>
              <a:t>19</a:t>
            </a:fld>
            <a:endParaRPr lang="nl-NL">
              <a:solidFill>
                <a:schemeClr val="bg1"/>
              </a:solidFill>
            </a:endParaRPr>
          </a:p>
        </p:txBody>
      </p:sp>
    </p:spTree>
    <p:extLst>
      <p:ext uri="{BB962C8B-B14F-4D97-AF65-F5344CB8AC3E}">
        <p14:creationId xmlns:p14="http://schemas.microsoft.com/office/powerpoint/2010/main" val="181807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82F46A1-6C1B-0A98-22B5-C4567515DA66}"/>
              </a:ext>
            </a:extLst>
          </p:cNvPr>
          <p:cNvSpPr>
            <a:spLocks noGrp="1"/>
          </p:cNvSpPr>
          <p:nvPr>
            <p:ph type="sldNum" sz="quarter" idx="12"/>
          </p:nvPr>
        </p:nvSpPr>
        <p:spPr/>
        <p:txBody>
          <a:bodyPr/>
          <a:lstStyle/>
          <a:p>
            <a:fld id="{4CB708E2-B0EC-4DA5-94E6-B93ACDDEBF69}" type="slidenum">
              <a:rPr lang="nl-NL" smtClean="0"/>
              <a:t>2</a:t>
            </a:fld>
            <a:endParaRPr lang="nl-NL"/>
          </a:p>
        </p:txBody>
      </p:sp>
      <p:pic>
        <p:nvPicPr>
          <p:cNvPr id="11" name="Afbeelding 10" descr="Afbeelding met tekst, schermopname, Lettertype, ontwerp&#10;&#10;Door AI gegenereerde inhoud is mogelijk onjuist.">
            <a:extLst>
              <a:ext uri="{FF2B5EF4-FFF2-40B4-BE49-F238E27FC236}">
                <a16:creationId xmlns:a16="http://schemas.microsoft.com/office/drawing/2014/main" id="{69B2CDE9-27F4-74CF-C6F6-2D3DCE5733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2211" y="1078406"/>
            <a:ext cx="6035469" cy="5079548"/>
          </a:xfrm>
          <a:prstGeom prst="rect">
            <a:avLst/>
          </a:prstGeom>
          <a:ln>
            <a:noFill/>
          </a:ln>
          <a:effectLst>
            <a:outerShdw blurRad="292100" dist="139700" dir="2700000" algn="tl" rotWithShape="0">
              <a:srgbClr val="333333">
                <a:alpha val="65000"/>
              </a:srgbClr>
            </a:outerShdw>
          </a:effectLst>
        </p:spPr>
      </p:pic>
      <p:pic>
        <p:nvPicPr>
          <p:cNvPr id="12" name="Afbeelding 11">
            <a:extLst>
              <a:ext uri="{FF2B5EF4-FFF2-40B4-BE49-F238E27FC236}">
                <a16:creationId xmlns:a16="http://schemas.microsoft.com/office/drawing/2014/main" id="{097C26D1-2985-0DB5-1906-430CC41F674F}"/>
              </a:ext>
            </a:extLst>
          </p:cNvPr>
          <p:cNvPicPr>
            <a:picLocks noChangeAspect="1"/>
          </p:cNvPicPr>
          <p:nvPr/>
        </p:nvPicPr>
        <p:blipFill>
          <a:blip r:embed="rId3"/>
          <a:stretch>
            <a:fillRect/>
          </a:stretch>
        </p:blipFill>
        <p:spPr>
          <a:xfrm>
            <a:off x="881697" y="254952"/>
            <a:ext cx="1000125" cy="638175"/>
          </a:xfrm>
          <a:prstGeom prst="rect">
            <a:avLst/>
          </a:prstGeom>
        </p:spPr>
      </p:pic>
      <p:sp>
        <p:nvSpPr>
          <p:cNvPr id="13" name="Tekstvak 12">
            <a:extLst>
              <a:ext uri="{FF2B5EF4-FFF2-40B4-BE49-F238E27FC236}">
                <a16:creationId xmlns:a16="http://schemas.microsoft.com/office/drawing/2014/main" id="{C849B932-F6E7-4765-B3CA-19436D086EAA}"/>
              </a:ext>
            </a:extLst>
          </p:cNvPr>
          <p:cNvSpPr txBox="1"/>
          <p:nvPr/>
        </p:nvSpPr>
        <p:spPr>
          <a:xfrm>
            <a:off x="2082800" y="219391"/>
            <a:ext cx="9049209" cy="646331"/>
          </a:xfrm>
          <a:prstGeom prst="rect">
            <a:avLst/>
          </a:prstGeom>
          <a:noFill/>
        </p:spPr>
        <p:txBody>
          <a:bodyPr wrap="none" rtlCol="0">
            <a:spAutoFit/>
          </a:bodyPr>
          <a:lstStyle/>
          <a:p>
            <a:r>
              <a:rPr lang="nl-NL" dirty="0">
                <a:solidFill>
                  <a:schemeClr val="tx1">
                    <a:lumMod val="50000"/>
                    <a:lumOff val="50000"/>
                  </a:schemeClr>
                </a:solidFill>
              </a:rPr>
              <a:t>Onderzoek in opdracht van het CBD in het kader van verantwoord geneesmiddelengebruik en </a:t>
            </a:r>
          </a:p>
          <a:p>
            <a:r>
              <a:rPr lang="nl-NL" dirty="0">
                <a:solidFill>
                  <a:schemeClr val="tx1">
                    <a:lumMod val="50000"/>
                    <a:lumOff val="50000"/>
                  </a:schemeClr>
                </a:solidFill>
              </a:rPr>
              <a:t>De Dag van de Drogist</a:t>
            </a:r>
          </a:p>
        </p:txBody>
      </p:sp>
    </p:spTree>
    <p:extLst>
      <p:ext uri="{BB962C8B-B14F-4D97-AF65-F5344CB8AC3E}">
        <p14:creationId xmlns:p14="http://schemas.microsoft.com/office/powerpoint/2010/main" val="424571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BDDC4B8-4666-5728-0EBB-75344683A82D}"/>
              </a:ext>
            </a:extLst>
          </p:cNvPr>
          <p:cNvSpPr>
            <a:spLocks noGrp="1"/>
          </p:cNvSpPr>
          <p:nvPr>
            <p:ph type="title"/>
          </p:nvPr>
        </p:nvSpPr>
        <p:spPr/>
        <p:txBody>
          <a:bodyPr/>
          <a:lstStyle/>
          <a:p>
            <a:r>
              <a:rPr lang="nl-NL" dirty="0"/>
              <a:t>Hoestmiddelen</a:t>
            </a:r>
          </a:p>
        </p:txBody>
      </p:sp>
      <p:sp>
        <p:nvSpPr>
          <p:cNvPr id="5" name="Tijdelijke aanduiding voor inhoud 4">
            <a:extLst>
              <a:ext uri="{FF2B5EF4-FFF2-40B4-BE49-F238E27FC236}">
                <a16:creationId xmlns:a16="http://schemas.microsoft.com/office/drawing/2014/main" id="{27D15D55-F176-6A85-0712-939E534305FD}"/>
              </a:ext>
            </a:extLst>
          </p:cNvPr>
          <p:cNvSpPr>
            <a:spLocks noGrp="1"/>
          </p:cNvSpPr>
          <p:nvPr>
            <p:ph idx="1"/>
          </p:nvPr>
        </p:nvSpPr>
        <p:spPr>
          <a:xfrm>
            <a:off x="1219201" y="1971040"/>
            <a:ext cx="3596640" cy="3978241"/>
          </a:xfrm>
        </p:spPr>
        <p:txBody>
          <a:bodyPr/>
          <a:lstStyle/>
          <a:p>
            <a:r>
              <a:rPr lang="nl-NL" dirty="0"/>
              <a:t>Naarmate mensen ouder zijn, gebruiken zij meer producten tegen hoesten. Dit zijn zowel allopathische zelfzorgproducten met een werkzaam bestanddeel als natuurlijke producten die zorgen voor verlichting.</a:t>
            </a:r>
          </a:p>
          <a:p>
            <a:r>
              <a:rPr lang="nl-NL" dirty="0"/>
              <a:t>In dit onderzoek richten we ons op allopathische producten met bestanddelen zoals </a:t>
            </a:r>
            <a:r>
              <a:rPr lang="nl-NL" dirty="0" err="1"/>
              <a:t>broomhexidine</a:t>
            </a:r>
            <a:r>
              <a:rPr lang="nl-NL" dirty="0"/>
              <a:t> en </a:t>
            </a:r>
            <a:r>
              <a:rPr lang="nl-NL" dirty="0" err="1"/>
              <a:t>noscapine</a:t>
            </a:r>
            <a:r>
              <a:rPr lang="nl-NL" dirty="0"/>
              <a:t>. </a:t>
            </a:r>
          </a:p>
        </p:txBody>
      </p:sp>
      <p:graphicFrame>
        <p:nvGraphicFramePr>
          <p:cNvPr id="6" name="Grafiek 5">
            <a:extLst>
              <a:ext uri="{FF2B5EF4-FFF2-40B4-BE49-F238E27FC236}">
                <a16:creationId xmlns:a16="http://schemas.microsoft.com/office/drawing/2014/main" id="{190D037B-1E80-EB25-6DBB-C20A9BEAE278}"/>
              </a:ext>
            </a:extLst>
          </p:cNvPr>
          <p:cNvGraphicFramePr>
            <a:graphicFrameLocks/>
          </p:cNvGraphicFramePr>
          <p:nvPr>
            <p:extLst>
              <p:ext uri="{D42A27DB-BD31-4B8C-83A1-F6EECF244321}">
                <p14:modId xmlns:p14="http://schemas.microsoft.com/office/powerpoint/2010/main" val="1048176834"/>
              </p:ext>
            </p:extLst>
          </p:nvPr>
        </p:nvGraphicFramePr>
        <p:xfrm>
          <a:off x="5303520" y="2155636"/>
          <a:ext cx="5669278" cy="38055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171B7F6E-C5B8-72A2-69C4-FFB503F37303}"/>
              </a:ext>
            </a:extLst>
          </p:cNvPr>
          <p:cNvSpPr>
            <a:spLocks noGrp="1"/>
          </p:cNvSpPr>
          <p:nvPr>
            <p:ph type="sldNum" sz="quarter" idx="12"/>
          </p:nvPr>
        </p:nvSpPr>
        <p:spPr/>
        <p:txBody>
          <a:bodyPr/>
          <a:lstStyle/>
          <a:p>
            <a:fld id="{4CB708E2-B0EC-4DA5-94E6-B93ACDDEBF69}" type="slidenum">
              <a:rPr lang="nl-NL" smtClean="0">
                <a:solidFill>
                  <a:schemeClr val="bg1"/>
                </a:solidFill>
              </a:rPr>
              <a:t>20</a:t>
            </a:fld>
            <a:endParaRPr lang="nl-NL">
              <a:solidFill>
                <a:schemeClr val="bg1"/>
              </a:solidFill>
            </a:endParaRPr>
          </a:p>
        </p:txBody>
      </p:sp>
    </p:spTree>
    <p:extLst>
      <p:ext uri="{BB962C8B-B14F-4D97-AF65-F5344CB8AC3E}">
        <p14:creationId xmlns:p14="http://schemas.microsoft.com/office/powerpoint/2010/main" val="28431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4FBCE-EEA6-F7E2-1739-1273DFAB3963}"/>
              </a:ext>
            </a:extLst>
          </p:cNvPr>
          <p:cNvSpPr>
            <a:spLocks noGrp="1"/>
          </p:cNvSpPr>
          <p:nvPr>
            <p:ph type="title"/>
          </p:nvPr>
        </p:nvSpPr>
        <p:spPr/>
        <p:txBody>
          <a:bodyPr/>
          <a:lstStyle/>
          <a:p>
            <a:r>
              <a:rPr lang="nl-NL">
                <a:solidFill>
                  <a:schemeClr val="bg1">
                    <a:lumMod val="50000"/>
                  </a:schemeClr>
                </a:solidFill>
              </a:rPr>
              <a:t>Kennis omtrent hoestmiddelen</a:t>
            </a:r>
            <a:br>
              <a:rPr lang="nl-NL">
                <a:solidFill>
                  <a:schemeClr val="bg1">
                    <a:lumMod val="50000"/>
                  </a:schemeClr>
                </a:solidFill>
              </a:rPr>
            </a:br>
            <a:r>
              <a:rPr lang="nl-NL" sz="1200">
                <a:solidFill>
                  <a:schemeClr val="bg1">
                    <a:lumMod val="50000"/>
                  </a:schemeClr>
                </a:solidFill>
              </a:rPr>
              <a:t>In de vragen de werkzame stoffen genoemd bij vastzittende- en kriebelhoest</a:t>
            </a:r>
          </a:p>
        </p:txBody>
      </p:sp>
      <p:sp>
        <p:nvSpPr>
          <p:cNvPr id="3" name="Tijdelijke aanduiding voor inhoud 2">
            <a:extLst>
              <a:ext uri="{FF2B5EF4-FFF2-40B4-BE49-F238E27FC236}">
                <a16:creationId xmlns:a16="http://schemas.microsoft.com/office/drawing/2014/main" id="{6D85645A-8387-24A5-C5FB-920FDB316E43}"/>
              </a:ext>
            </a:extLst>
          </p:cNvPr>
          <p:cNvSpPr>
            <a:spLocks noGrp="1"/>
          </p:cNvSpPr>
          <p:nvPr>
            <p:ph idx="1"/>
          </p:nvPr>
        </p:nvSpPr>
        <p:spPr>
          <a:xfrm>
            <a:off x="1219201" y="2153920"/>
            <a:ext cx="3495040" cy="3795361"/>
          </a:xfrm>
        </p:spPr>
        <p:txBody>
          <a:bodyPr/>
          <a:lstStyle/>
          <a:p>
            <a:r>
              <a:rPr lang="nl-NL"/>
              <a:t>Het blijkt bij nader inzien dat de grote massa gebruikers onvoldoende op de hoogte is van doseringen per dag en aantal dagen gebruik. </a:t>
            </a:r>
          </a:p>
          <a:p>
            <a:r>
              <a:rPr lang="nl-NL"/>
              <a:t>De meeste hoestmiddelen kunnen vrij lang gebruikt worden (max 20 dagen voordat men bij aanhoudende klachten een arts moet raadplegen). Ruim 90% van degenen die menen te weten hoe lang je hoestmiddelen mag gebruiken zitten hier goed. </a:t>
            </a:r>
          </a:p>
          <a:p>
            <a:endParaRPr lang="nl-NL"/>
          </a:p>
        </p:txBody>
      </p:sp>
      <p:graphicFrame>
        <p:nvGraphicFramePr>
          <p:cNvPr id="4" name="Grafiek 3">
            <a:extLst>
              <a:ext uri="{FF2B5EF4-FFF2-40B4-BE49-F238E27FC236}">
                <a16:creationId xmlns:a16="http://schemas.microsoft.com/office/drawing/2014/main" id="{7A89B8BD-C1BA-C1F0-D4F5-7B1564E7E152}"/>
              </a:ext>
            </a:extLst>
          </p:cNvPr>
          <p:cNvGraphicFramePr>
            <a:graphicFrameLocks/>
          </p:cNvGraphicFramePr>
          <p:nvPr>
            <p:extLst>
              <p:ext uri="{D42A27DB-BD31-4B8C-83A1-F6EECF244321}">
                <p14:modId xmlns:p14="http://schemas.microsoft.com/office/powerpoint/2010/main" val="338396304"/>
              </p:ext>
            </p:extLst>
          </p:nvPr>
        </p:nvGraphicFramePr>
        <p:xfrm>
          <a:off x="5100320" y="2057399"/>
          <a:ext cx="2540000" cy="38918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a:extLst>
              <a:ext uri="{FF2B5EF4-FFF2-40B4-BE49-F238E27FC236}">
                <a16:creationId xmlns:a16="http://schemas.microsoft.com/office/drawing/2014/main" id="{9AEA8DFA-24FD-F36E-736F-D0D0C44F20B8}"/>
              </a:ext>
            </a:extLst>
          </p:cNvPr>
          <p:cNvGraphicFramePr>
            <a:graphicFrameLocks/>
          </p:cNvGraphicFramePr>
          <p:nvPr>
            <p:extLst>
              <p:ext uri="{D42A27DB-BD31-4B8C-83A1-F6EECF244321}">
                <p14:modId xmlns:p14="http://schemas.microsoft.com/office/powerpoint/2010/main" val="1242263149"/>
              </p:ext>
            </p:extLst>
          </p:nvPr>
        </p:nvGraphicFramePr>
        <p:xfrm>
          <a:off x="8026399" y="2057399"/>
          <a:ext cx="3271522" cy="38918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jdelijke aanduiding voor dianummer 5">
            <a:extLst>
              <a:ext uri="{FF2B5EF4-FFF2-40B4-BE49-F238E27FC236}">
                <a16:creationId xmlns:a16="http://schemas.microsoft.com/office/drawing/2014/main" id="{C1C97CE2-BD2B-7C7F-38B5-64EB1276C20A}"/>
              </a:ext>
            </a:extLst>
          </p:cNvPr>
          <p:cNvSpPr>
            <a:spLocks noGrp="1"/>
          </p:cNvSpPr>
          <p:nvPr>
            <p:ph type="sldNum" sz="quarter" idx="12"/>
          </p:nvPr>
        </p:nvSpPr>
        <p:spPr/>
        <p:txBody>
          <a:bodyPr/>
          <a:lstStyle/>
          <a:p>
            <a:fld id="{4CB708E2-B0EC-4DA5-94E6-B93ACDDEBF69}" type="slidenum">
              <a:rPr lang="nl-NL" smtClean="0">
                <a:solidFill>
                  <a:schemeClr val="bg1"/>
                </a:solidFill>
              </a:rPr>
              <a:t>21</a:t>
            </a:fld>
            <a:endParaRPr lang="nl-NL">
              <a:solidFill>
                <a:schemeClr val="bg1"/>
              </a:solidFill>
            </a:endParaRPr>
          </a:p>
        </p:txBody>
      </p:sp>
      <p:pic>
        <p:nvPicPr>
          <p:cNvPr id="10" name="Afbeelding 9">
            <a:extLst>
              <a:ext uri="{FF2B5EF4-FFF2-40B4-BE49-F238E27FC236}">
                <a16:creationId xmlns:a16="http://schemas.microsoft.com/office/drawing/2014/main" id="{15337082-F449-4A47-8FB3-5607459F55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5137" y="5626164"/>
            <a:ext cx="518205" cy="646232"/>
          </a:xfrm>
          <a:prstGeom prst="rect">
            <a:avLst/>
          </a:prstGeom>
        </p:spPr>
      </p:pic>
    </p:spTree>
    <p:extLst>
      <p:ext uri="{BB962C8B-B14F-4D97-AF65-F5344CB8AC3E}">
        <p14:creationId xmlns:p14="http://schemas.microsoft.com/office/powerpoint/2010/main" val="105360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2EA7-5A05-F634-0D4F-1465D6A5A4F0}"/>
              </a:ext>
            </a:extLst>
          </p:cNvPr>
          <p:cNvSpPr>
            <a:spLocks noGrp="1"/>
          </p:cNvSpPr>
          <p:nvPr>
            <p:ph type="title"/>
          </p:nvPr>
        </p:nvSpPr>
        <p:spPr/>
        <p:txBody>
          <a:bodyPr/>
          <a:lstStyle/>
          <a:p>
            <a:r>
              <a:rPr lang="nl-NL" sz="2000">
                <a:solidFill>
                  <a:schemeClr val="bg1">
                    <a:lumMod val="50000"/>
                  </a:schemeClr>
                </a:solidFill>
              </a:rPr>
              <a:t>Q54 Kunt u zich herinneren bij welke professional u een dergelijk advies heeft gekregen?</a:t>
            </a:r>
          </a:p>
        </p:txBody>
      </p:sp>
      <p:sp>
        <p:nvSpPr>
          <p:cNvPr id="3" name="Tijdelijke aanduiding voor inhoud 2">
            <a:extLst>
              <a:ext uri="{FF2B5EF4-FFF2-40B4-BE49-F238E27FC236}">
                <a16:creationId xmlns:a16="http://schemas.microsoft.com/office/drawing/2014/main" id="{2A75D9E4-CD53-D482-B812-5E6E9BFC49A7}"/>
              </a:ext>
            </a:extLst>
          </p:cNvPr>
          <p:cNvSpPr>
            <a:spLocks noGrp="1"/>
          </p:cNvSpPr>
          <p:nvPr>
            <p:ph idx="1"/>
          </p:nvPr>
        </p:nvSpPr>
        <p:spPr>
          <a:xfrm>
            <a:off x="1219201" y="2113280"/>
            <a:ext cx="4419600" cy="3836001"/>
          </a:xfrm>
        </p:spPr>
        <p:txBody>
          <a:bodyPr/>
          <a:lstStyle/>
          <a:p>
            <a:r>
              <a:rPr lang="nl-NL" dirty="0"/>
              <a:t>De adviesrol van de drogist vormt een belangrijke sluis tegen de onwetendheid  over dosering en duur in het gebruik van de shopper/gebruiker? </a:t>
            </a:r>
          </a:p>
          <a:p>
            <a:r>
              <a:rPr lang="nl-NL" dirty="0"/>
              <a:t>Ook hier zou dit duidelijker op de verpakking gezet kunnen worden. </a:t>
            </a:r>
          </a:p>
        </p:txBody>
      </p:sp>
      <p:graphicFrame>
        <p:nvGraphicFramePr>
          <p:cNvPr id="4" name="Grafiek 3">
            <a:extLst>
              <a:ext uri="{FF2B5EF4-FFF2-40B4-BE49-F238E27FC236}">
                <a16:creationId xmlns:a16="http://schemas.microsoft.com/office/drawing/2014/main" id="{6499D040-B3CB-5089-13BD-7ECD59D6A9A5}"/>
              </a:ext>
            </a:extLst>
          </p:cNvPr>
          <p:cNvGraphicFramePr>
            <a:graphicFrameLocks/>
          </p:cNvGraphicFramePr>
          <p:nvPr>
            <p:extLst>
              <p:ext uri="{D42A27DB-BD31-4B8C-83A1-F6EECF244321}">
                <p14:modId xmlns:p14="http://schemas.microsoft.com/office/powerpoint/2010/main" val="1482820582"/>
              </p:ext>
            </p:extLst>
          </p:nvPr>
        </p:nvGraphicFramePr>
        <p:xfrm>
          <a:off x="6299199" y="2219959"/>
          <a:ext cx="4673599" cy="3729321"/>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Etos Noscapine HCI 1 MG/ML Hoestdrank 150 ML | Etos">
            <a:extLst>
              <a:ext uri="{FF2B5EF4-FFF2-40B4-BE49-F238E27FC236}">
                <a16:creationId xmlns:a16="http://schemas.microsoft.com/office/drawing/2014/main" id="{C7066FCA-DA1F-C777-B30E-8728C6BAC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72815" y="3261360"/>
            <a:ext cx="2826384" cy="2826384"/>
          </a:xfrm>
          <a:prstGeom prst="rect">
            <a:avLst/>
          </a:prstGeom>
          <a:noFill/>
          <a:extLst>
            <a:ext uri="{909E8E84-426E-40DD-AFC4-6F175D3DCCD1}">
              <a14:hiddenFill xmlns:a14="http://schemas.microsoft.com/office/drawing/2010/main">
                <a:solidFill>
                  <a:srgbClr val="FFFFFF"/>
                </a:solidFill>
              </a14:hiddenFill>
            </a:ext>
          </a:extLst>
        </p:spPr>
      </p:pic>
      <p:sp>
        <p:nvSpPr>
          <p:cNvPr id="5" name="Ster: 6 punten 4">
            <a:extLst>
              <a:ext uri="{FF2B5EF4-FFF2-40B4-BE49-F238E27FC236}">
                <a16:creationId xmlns:a16="http://schemas.microsoft.com/office/drawing/2014/main" id="{436D1E76-FF95-C764-08DE-8503F9DC31A0}"/>
              </a:ext>
            </a:extLst>
          </p:cNvPr>
          <p:cNvSpPr/>
          <p:nvPr/>
        </p:nvSpPr>
        <p:spPr>
          <a:xfrm>
            <a:off x="3728720" y="4674552"/>
            <a:ext cx="1259840" cy="1239520"/>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Max.</a:t>
            </a:r>
          </a:p>
          <a:p>
            <a:pPr algn="ctr"/>
            <a:r>
              <a:rPr lang="nl-NL" sz="1200"/>
              <a:t>4 x</a:t>
            </a:r>
          </a:p>
          <a:p>
            <a:pPr algn="ctr"/>
            <a:r>
              <a:rPr lang="nl-NL" sz="1200"/>
              <a:t>Per</a:t>
            </a:r>
          </a:p>
          <a:p>
            <a:pPr algn="ctr"/>
            <a:r>
              <a:rPr lang="nl-NL" sz="1200"/>
              <a:t>dag</a:t>
            </a:r>
          </a:p>
        </p:txBody>
      </p:sp>
      <p:sp>
        <p:nvSpPr>
          <p:cNvPr id="6" name="Tijdelijke aanduiding voor dianummer 5">
            <a:extLst>
              <a:ext uri="{FF2B5EF4-FFF2-40B4-BE49-F238E27FC236}">
                <a16:creationId xmlns:a16="http://schemas.microsoft.com/office/drawing/2014/main" id="{9FDFF54D-800C-8169-050A-CC74F68D374A}"/>
              </a:ext>
            </a:extLst>
          </p:cNvPr>
          <p:cNvSpPr>
            <a:spLocks noGrp="1"/>
          </p:cNvSpPr>
          <p:nvPr>
            <p:ph type="sldNum" sz="quarter" idx="12"/>
          </p:nvPr>
        </p:nvSpPr>
        <p:spPr/>
        <p:txBody>
          <a:bodyPr/>
          <a:lstStyle/>
          <a:p>
            <a:fld id="{4CB708E2-B0EC-4DA5-94E6-B93ACDDEBF69}" type="slidenum">
              <a:rPr lang="nl-NL" smtClean="0">
                <a:solidFill>
                  <a:schemeClr val="bg1"/>
                </a:solidFill>
              </a:rPr>
              <a:t>22</a:t>
            </a:fld>
            <a:endParaRPr lang="nl-NL">
              <a:solidFill>
                <a:schemeClr val="bg1"/>
              </a:solidFill>
            </a:endParaRPr>
          </a:p>
        </p:txBody>
      </p:sp>
    </p:spTree>
    <p:extLst>
      <p:ext uri="{BB962C8B-B14F-4D97-AF65-F5344CB8AC3E}">
        <p14:creationId xmlns:p14="http://schemas.microsoft.com/office/powerpoint/2010/main" val="101641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35ADD68-84F0-6AFF-9AD5-4A9F1ACBC404}"/>
              </a:ext>
            </a:extLst>
          </p:cNvPr>
          <p:cNvSpPr>
            <a:spLocks noGrp="1"/>
          </p:cNvSpPr>
          <p:nvPr>
            <p:ph type="title"/>
          </p:nvPr>
        </p:nvSpPr>
        <p:spPr/>
        <p:txBody>
          <a:bodyPr/>
          <a:lstStyle/>
          <a:p>
            <a:r>
              <a:rPr lang="nl-NL">
                <a:solidFill>
                  <a:schemeClr val="bg1">
                    <a:lumMod val="50000"/>
                  </a:schemeClr>
                </a:solidFill>
              </a:rPr>
              <a:t>Aankopen in shoppers bij verschillende winkeltypen</a:t>
            </a:r>
            <a:br>
              <a:rPr lang="nl-NL">
                <a:solidFill>
                  <a:schemeClr val="bg1">
                    <a:lumMod val="50000"/>
                  </a:schemeClr>
                </a:solidFill>
              </a:rPr>
            </a:br>
            <a:r>
              <a:rPr lang="nl-NL" sz="1200">
                <a:solidFill>
                  <a:schemeClr val="bg1">
                    <a:lumMod val="50000"/>
                  </a:schemeClr>
                </a:solidFill>
              </a:rPr>
              <a:t>Zelfzorgproducten (genoemd in de vragenlijst)</a:t>
            </a:r>
            <a:br>
              <a:rPr lang="nl-NL" sz="1200">
                <a:solidFill>
                  <a:schemeClr val="bg1">
                    <a:lumMod val="50000"/>
                  </a:schemeClr>
                </a:solidFill>
              </a:rPr>
            </a:br>
            <a:r>
              <a:rPr lang="nl-NL" sz="1600">
                <a:solidFill>
                  <a:schemeClr val="bg1">
                    <a:lumMod val="50000"/>
                  </a:schemeClr>
                </a:solidFill>
              </a:rPr>
              <a:t>Drogist relatief sterker bij ouderen; online  en supermarkt sterker bij jongeren</a:t>
            </a:r>
            <a:endParaRPr lang="nl-NL" sz="1200">
              <a:solidFill>
                <a:schemeClr val="bg1">
                  <a:lumMod val="50000"/>
                </a:schemeClr>
              </a:solidFill>
            </a:endParaRPr>
          </a:p>
        </p:txBody>
      </p:sp>
      <p:sp>
        <p:nvSpPr>
          <p:cNvPr id="7" name="Tekstvak 6">
            <a:extLst>
              <a:ext uri="{FF2B5EF4-FFF2-40B4-BE49-F238E27FC236}">
                <a16:creationId xmlns:a16="http://schemas.microsoft.com/office/drawing/2014/main" id="{1CC26CB1-DE0C-A36B-446B-9C350BE4B3B6}"/>
              </a:ext>
            </a:extLst>
          </p:cNvPr>
          <p:cNvSpPr txBox="1"/>
          <p:nvPr/>
        </p:nvSpPr>
        <p:spPr>
          <a:xfrm>
            <a:off x="1351280" y="1480138"/>
            <a:ext cx="2081852" cy="369332"/>
          </a:xfrm>
          <a:prstGeom prst="rect">
            <a:avLst/>
          </a:prstGeom>
          <a:noFill/>
        </p:spPr>
        <p:txBody>
          <a:bodyPr wrap="none" rtlCol="0">
            <a:spAutoFit/>
          </a:bodyPr>
          <a:lstStyle/>
          <a:p>
            <a:r>
              <a:rPr lang="nl-NL"/>
              <a:t>Laatste 12 maanden</a:t>
            </a:r>
          </a:p>
        </p:txBody>
      </p:sp>
      <p:sp>
        <p:nvSpPr>
          <p:cNvPr id="8" name="Tekstvak 7">
            <a:extLst>
              <a:ext uri="{FF2B5EF4-FFF2-40B4-BE49-F238E27FC236}">
                <a16:creationId xmlns:a16="http://schemas.microsoft.com/office/drawing/2014/main" id="{E441001C-EBB1-4DEF-898B-1B2CB8FD6359}"/>
              </a:ext>
            </a:extLst>
          </p:cNvPr>
          <p:cNvSpPr txBox="1"/>
          <p:nvPr/>
        </p:nvSpPr>
        <p:spPr>
          <a:xfrm>
            <a:off x="7172806" y="1489946"/>
            <a:ext cx="1736950" cy="369332"/>
          </a:xfrm>
          <a:prstGeom prst="rect">
            <a:avLst/>
          </a:prstGeom>
          <a:noFill/>
        </p:spPr>
        <p:txBody>
          <a:bodyPr wrap="none" rtlCol="0">
            <a:spAutoFit/>
          </a:bodyPr>
          <a:lstStyle/>
          <a:p>
            <a:r>
              <a:rPr lang="nl-NL"/>
              <a:t>Voorkeurskanaal</a:t>
            </a:r>
          </a:p>
        </p:txBody>
      </p:sp>
      <p:graphicFrame>
        <p:nvGraphicFramePr>
          <p:cNvPr id="12" name="Tijdelijke aanduiding voor inhoud 11">
            <a:extLst>
              <a:ext uri="{FF2B5EF4-FFF2-40B4-BE49-F238E27FC236}">
                <a16:creationId xmlns:a16="http://schemas.microsoft.com/office/drawing/2014/main" id="{D0908172-F8B4-5F5F-8BC3-91307079CCBD}"/>
              </a:ext>
            </a:extLst>
          </p:cNvPr>
          <p:cNvGraphicFramePr>
            <a:graphicFrameLocks noGrp="1"/>
          </p:cNvGraphicFramePr>
          <p:nvPr>
            <p:ph sz="half" idx="1"/>
            <p:extLst>
              <p:ext uri="{D42A27DB-BD31-4B8C-83A1-F6EECF244321}">
                <p14:modId xmlns:p14="http://schemas.microsoft.com/office/powerpoint/2010/main" val="525211608"/>
              </p:ext>
            </p:extLst>
          </p:nvPr>
        </p:nvGraphicFramePr>
        <p:xfrm>
          <a:off x="609600" y="1989138"/>
          <a:ext cx="5334000" cy="403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ijdelijke aanduiding voor inhoud 12">
            <a:extLst>
              <a:ext uri="{FF2B5EF4-FFF2-40B4-BE49-F238E27FC236}">
                <a16:creationId xmlns:a16="http://schemas.microsoft.com/office/drawing/2014/main" id="{197CCC2C-8C9E-DD94-CEDE-62AE2022708C}"/>
              </a:ext>
            </a:extLst>
          </p:cNvPr>
          <p:cNvGraphicFramePr>
            <a:graphicFrameLocks noGrp="1"/>
          </p:cNvGraphicFramePr>
          <p:nvPr>
            <p:ph sz="half" idx="2"/>
            <p:extLst>
              <p:ext uri="{D42A27DB-BD31-4B8C-83A1-F6EECF244321}">
                <p14:modId xmlns:p14="http://schemas.microsoft.com/office/powerpoint/2010/main" val="600770894"/>
              </p:ext>
            </p:extLst>
          </p:nvPr>
        </p:nvGraphicFramePr>
        <p:xfrm>
          <a:off x="6550025" y="1989138"/>
          <a:ext cx="4719638" cy="3776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jdelijke aanduiding voor dianummer 1">
            <a:extLst>
              <a:ext uri="{FF2B5EF4-FFF2-40B4-BE49-F238E27FC236}">
                <a16:creationId xmlns:a16="http://schemas.microsoft.com/office/drawing/2014/main" id="{DED0855A-489B-EF76-9E90-EFDA277CCD61}"/>
              </a:ext>
            </a:extLst>
          </p:cNvPr>
          <p:cNvSpPr>
            <a:spLocks noGrp="1"/>
          </p:cNvSpPr>
          <p:nvPr>
            <p:ph type="sldNum" sz="quarter" idx="12"/>
          </p:nvPr>
        </p:nvSpPr>
        <p:spPr/>
        <p:txBody>
          <a:bodyPr/>
          <a:lstStyle/>
          <a:p>
            <a:fld id="{4CB708E2-B0EC-4DA5-94E6-B93ACDDEBF69}" type="slidenum">
              <a:rPr lang="nl-NL" smtClean="0">
                <a:solidFill>
                  <a:schemeClr val="bg1"/>
                </a:solidFill>
              </a:rPr>
              <a:t>23</a:t>
            </a:fld>
            <a:endParaRPr lang="nl-NL">
              <a:solidFill>
                <a:schemeClr val="bg1"/>
              </a:solidFill>
            </a:endParaRPr>
          </a:p>
        </p:txBody>
      </p:sp>
    </p:spTree>
    <p:extLst>
      <p:ext uri="{BB962C8B-B14F-4D97-AF65-F5344CB8AC3E}">
        <p14:creationId xmlns:p14="http://schemas.microsoft.com/office/powerpoint/2010/main" val="515241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20966-8902-7A7E-6D24-EDF88C062EC8}"/>
              </a:ext>
            </a:extLst>
          </p:cNvPr>
          <p:cNvSpPr>
            <a:spLocks noGrp="1"/>
          </p:cNvSpPr>
          <p:nvPr>
            <p:ph type="title"/>
          </p:nvPr>
        </p:nvSpPr>
        <p:spPr/>
        <p:txBody>
          <a:bodyPr/>
          <a:lstStyle/>
          <a:p>
            <a:r>
              <a:rPr lang="nl-NL"/>
              <a:t>Waardering van de voorkeurswinkel voor zelfzorgproducten</a:t>
            </a:r>
          </a:p>
        </p:txBody>
      </p:sp>
      <p:sp>
        <p:nvSpPr>
          <p:cNvPr id="3" name="Tijdelijke aanduiding voor inhoud 2">
            <a:extLst>
              <a:ext uri="{FF2B5EF4-FFF2-40B4-BE49-F238E27FC236}">
                <a16:creationId xmlns:a16="http://schemas.microsoft.com/office/drawing/2014/main" id="{33617B42-F1DD-2A5D-5133-9C81E10824F1}"/>
              </a:ext>
            </a:extLst>
          </p:cNvPr>
          <p:cNvSpPr>
            <a:spLocks noGrp="1"/>
          </p:cNvSpPr>
          <p:nvPr>
            <p:ph idx="1"/>
          </p:nvPr>
        </p:nvSpPr>
        <p:spPr>
          <a:xfrm>
            <a:off x="1371600" y="2032000"/>
            <a:ext cx="3869805" cy="4095380"/>
          </a:xfrm>
        </p:spPr>
        <p:txBody>
          <a:bodyPr/>
          <a:lstStyle/>
          <a:p>
            <a:r>
              <a:rPr lang="nl-NL" dirty="0"/>
              <a:t>Dit geeft een beeld van de loyale kopers bij een bepaald verkoopkanaal</a:t>
            </a:r>
          </a:p>
          <a:p>
            <a:pPr lvl="1"/>
            <a:r>
              <a:rPr lang="nl-NL" dirty="0"/>
              <a:t>Drogist scoort relatief beter tot 55 jaar onder haar loyale kopers</a:t>
            </a:r>
          </a:p>
          <a:p>
            <a:pPr lvl="1"/>
            <a:r>
              <a:rPr lang="nl-NL" dirty="0"/>
              <a:t>Supermarkten scoren relatief hoger bij de ouderen onder haar loyale kopers. Dit kan te maken hebben met het gemak van 1 </a:t>
            </a:r>
            <a:r>
              <a:rPr lang="nl-NL" dirty="0" err="1"/>
              <a:t>shoppertrip</a:t>
            </a:r>
            <a:r>
              <a:rPr lang="nl-NL" dirty="0"/>
              <a:t> voor ouderen die dat op prijs stellen. Eenzelfde beeld zie je online (gemak). </a:t>
            </a:r>
          </a:p>
        </p:txBody>
      </p:sp>
      <p:graphicFrame>
        <p:nvGraphicFramePr>
          <p:cNvPr id="6" name="Grafiek 5">
            <a:extLst>
              <a:ext uri="{FF2B5EF4-FFF2-40B4-BE49-F238E27FC236}">
                <a16:creationId xmlns:a16="http://schemas.microsoft.com/office/drawing/2014/main" id="{697AFAE9-5AE2-EFDC-2ACB-8A5DB4781078}"/>
              </a:ext>
            </a:extLst>
          </p:cNvPr>
          <p:cNvGraphicFramePr>
            <a:graphicFrameLocks/>
          </p:cNvGraphicFramePr>
          <p:nvPr>
            <p:extLst>
              <p:ext uri="{D42A27DB-BD31-4B8C-83A1-F6EECF244321}">
                <p14:modId xmlns:p14="http://schemas.microsoft.com/office/powerpoint/2010/main" val="1089020599"/>
              </p:ext>
            </p:extLst>
          </p:nvPr>
        </p:nvGraphicFramePr>
        <p:xfrm>
          <a:off x="6248400" y="1950720"/>
          <a:ext cx="4572000" cy="39217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jdelijke aanduiding voor dianummer 3">
            <a:extLst>
              <a:ext uri="{FF2B5EF4-FFF2-40B4-BE49-F238E27FC236}">
                <a16:creationId xmlns:a16="http://schemas.microsoft.com/office/drawing/2014/main" id="{94F500FA-68CE-AB4C-9A8D-F2937F114024}"/>
              </a:ext>
            </a:extLst>
          </p:cNvPr>
          <p:cNvSpPr>
            <a:spLocks noGrp="1"/>
          </p:cNvSpPr>
          <p:nvPr>
            <p:ph type="sldNum" sz="quarter" idx="12"/>
          </p:nvPr>
        </p:nvSpPr>
        <p:spPr/>
        <p:txBody>
          <a:bodyPr/>
          <a:lstStyle/>
          <a:p>
            <a:fld id="{4CB708E2-B0EC-4DA5-94E6-B93ACDDEBF69}" type="slidenum">
              <a:rPr lang="nl-NL" smtClean="0">
                <a:solidFill>
                  <a:schemeClr val="bg1"/>
                </a:solidFill>
              </a:rPr>
              <a:t>24</a:t>
            </a:fld>
            <a:endParaRPr lang="nl-NL">
              <a:solidFill>
                <a:schemeClr val="bg1"/>
              </a:solidFill>
            </a:endParaRPr>
          </a:p>
        </p:txBody>
      </p:sp>
    </p:spTree>
    <p:extLst>
      <p:ext uri="{BB962C8B-B14F-4D97-AF65-F5344CB8AC3E}">
        <p14:creationId xmlns:p14="http://schemas.microsoft.com/office/powerpoint/2010/main" val="3911377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8A933-BEEF-DF08-93C5-5DEFB8C895D9}"/>
              </a:ext>
            </a:extLst>
          </p:cNvPr>
          <p:cNvSpPr>
            <a:spLocks noGrp="1"/>
          </p:cNvSpPr>
          <p:nvPr>
            <p:ph type="title"/>
          </p:nvPr>
        </p:nvSpPr>
        <p:spPr/>
        <p:txBody>
          <a:bodyPr/>
          <a:lstStyle/>
          <a:p>
            <a:r>
              <a:rPr lang="nl-NL" sz="1800">
                <a:solidFill>
                  <a:schemeClr val="bg1">
                    <a:lumMod val="50000"/>
                  </a:schemeClr>
                </a:solidFill>
              </a:rPr>
              <a:t>Q58 Hoeveel vertrouwen heeft men in bijgaande personen/instanties/bronnen op een schaal van 1-10 bij zaken omtrent uw gezondheid? </a:t>
            </a:r>
            <a:br>
              <a:rPr lang="nl-NL" sz="1800">
                <a:solidFill>
                  <a:schemeClr val="bg1">
                    <a:lumMod val="50000"/>
                  </a:schemeClr>
                </a:solidFill>
              </a:rPr>
            </a:br>
            <a:r>
              <a:rPr lang="nl-NL" sz="1800">
                <a:solidFill>
                  <a:schemeClr val="bg1">
                    <a:lumMod val="50000"/>
                  </a:schemeClr>
                </a:solidFill>
              </a:rPr>
              <a:t>Bij jongeren staat de huisarts nr 1. Bij ouderen heeft de medisch specialist en de apotheker meer aanzien.</a:t>
            </a:r>
          </a:p>
        </p:txBody>
      </p:sp>
      <p:graphicFrame>
        <p:nvGraphicFramePr>
          <p:cNvPr id="4" name="Tijdelijke aanduiding voor inhoud 3">
            <a:extLst>
              <a:ext uri="{FF2B5EF4-FFF2-40B4-BE49-F238E27FC236}">
                <a16:creationId xmlns:a16="http://schemas.microsoft.com/office/drawing/2014/main" id="{3B809260-DF9E-C1DE-425E-9D7B34E59AB9}"/>
              </a:ext>
            </a:extLst>
          </p:cNvPr>
          <p:cNvGraphicFramePr>
            <a:graphicFrameLocks noGrp="1"/>
          </p:cNvGraphicFramePr>
          <p:nvPr>
            <p:ph idx="1"/>
            <p:extLst>
              <p:ext uri="{D42A27DB-BD31-4B8C-83A1-F6EECF244321}">
                <p14:modId xmlns:p14="http://schemas.microsoft.com/office/powerpoint/2010/main" val="3385297809"/>
              </p:ext>
            </p:extLst>
          </p:nvPr>
        </p:nvGraphicFramePr>
        <p:xfrm>
          <a:off x="1219200" y="2244725"/>
          <a:ext cx="9964738" cy="3705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jdelijke aanduiding voor dianummer 2">
            <a:extLst>
              <a:ext uri="{FF2B5EF4-FFF2-40B4-BE49-F238E27FC236}">
                <a16:creationId xmlns:a16="http://schemas.microsoft.com/office/drawing/2014/main" id="{EF568FCD-A112-0616-02BB-6DBA9586BFA3}"/>
              </a:ext>
            </a:extLst>
          </p:cNvPr>
          <p:cNvSpPr>
            <a:spLocks noGrp="1"/>
          </p:cNvSpPr>
          <p:nvPr>
            <p:ph type="sldNum" sz="quarter" idx="12"/>
          </p:nvPr>
        </p:nvSpPr>
        <p:spPr/>
        <p:txBody>
          <a:bodyPr/>
          <a:lstStyle/>
          <a:p>
            <a:fld id="{4CB708E2-B0EC-4DA5-94E6-B93ACDDEBF69}" type="slidenum">
              <a:rPr lang="nl-NL" smtClean="0">
                <a:solidFill>
                  <a:schemeClr val="bg1"/>
                </a:solidFill>
              </a:rPr>
              <a:t>25</a:t>
            </a:fld>
            <a:endParaRPr lang="nl-NL">
              <a:solidFill>
                <a:schemeClr val="bg1"/>
              </a:solidFill>
            </a:endParaRPr>
          </a:p>
        </p:txBody>
      </p:sp>
    </p:spTree>
    <p:extLst>
      <p:ext uri="{BB962C8B-B14F-4D97-AF65-F5344CB8AC3E}">
        <p14:creationId xmlns:p14="http://schemas.microsoft.com/office/powerpoint/2010/main" val="23408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DDFCF19-6126-1A90-41D3-C0E82FD1B947}"/>
              </a:ext>
            </a:extLst>
          </p:cNvPr>
          <p:cNvSpPr>
            <a:spLocks noGrp="1"/>
          </p:cNvSpPr>
          <p:nvPr>
            <p:ph type="title"/>
          </p:nvPr>
        </p:nvSpPr>
        <p:spPr/>
        <p:txBody>
          <a:bodyPr/>
          <a:lstStyle/>
          <a:p>
            <a:r>
              <a:rPr lang="nl-NL" sz="1400" dirty="0"/>
              <a:t>Q58 Hoeveel vertrouwen heeft u in de drogist als het gaat om informatie over zelfzorggeneesmiddelen zoals bijvoorbeeld pijnstillers</a:t>
            </a:r>
            <a:br>
              <a:rPr lang="nl-NL" dirty="0"/>
            </a:br>
            <a:r>
              <a:rPr lang="nl-NL" dirty="0"/>
              <a:t>Net </a:t>
            </a:r>
            <a:r>
              <a:rPr lang="nl-NL" dirty="0" err="1"/>
              <a:t>promoter</a:t>
            </a:r>
            <a:r>
              <a:rPr lang="nl-NL" dirty="0"/>
              <a:t> score </a:t>
            </a:r>
            <a:br>
              <a:rPr lang="nl-NL" dirty="0"/>
            </a:br>
            <a:r>
              <a:rPr lang="nl-NL" dirty="0"/>
              <a:t>Drogist </a:t>
            </a:r>
          </a:p>
        </p:txBody>
      </p:sp>
      <p:sp>
        <p:nvSpPr>
          <p:cNvPr id="6" name="Tijdelijke aanduiding voor inhoud 5">
            <a:extLst>
              <a:ext uri="{FF2B5EF4-FFF2-40B4-BE49-F238E27FC236}">
                <a16:creationId xmlns:a16="http://schemas.microsoft.com/office/drawing/2014/main" id="{EC0CFB53-34C3-E6F9-C826-1516FFBCF305}"/>
              </a:ext>
            </a:extLst>
          </p:cNvPr>
          <p:cNvSpPr>
            <a:spLocks noGrp="1"/>
          </p:cNvSpPr>
          <p:nvPr>
            <p:ph idx="1"/>
          </p:nvPr>
        </p:nvSpPr>
        <p:spPr>
          <a:xfrm>
            <a:off x="1219201" y="2244460"/>
            <a:ext cx="4592320" cy="3704821"/>
          </a:xfrm>
        </p:spPr>
        <p:txBody>
          <a:bodyPr/>
          <a:lstStyle/>
          <a:p>
            <a:r>
              <a:rPr lang="nl-NL" dirty="0"/>
              <a:t>11% van de  personen geven de drogist een onvoldoende (cijfer tussen de 1 en de 5)</a:t>
            </a:r>
          </a:p>
          <a:p>
            <a:r>
              <a:rPr lang="nl-NL" dirty="0"/>
              <a:t>46% van de personen geven de drogist een cijfer van 6 of 7</a:t>
            </a:r>
          </a:p>
          <a:p>
            <a:r>
              <a:rPr lang="nl-NL" dirty="0"/>
              <a:t>43% van de personen geven de drogist een cijfer tussen de 8 en de 10.</a:t>
            </a:r>
          </a:p>
          <a:p>
            <a:r>
              <a:rPr lang="nl-NL" dirty="0"/>
              <a:t>De balans is dus positief!</a:t>
            </a:r>
          </a:p>
          <a:p>
            <a:r>
              <a:rPr lang="nl-NL" dirty="0"/>
              <a:t>Hoe verhoudt de drogist zich met de andere bronnen? 		</a:t>
            </a:r>
          </a:p>
        </p:txBody>
      </p:sp>
      <p:graphicFrame>
        <p:nvGraphicFramePr>
          <p:cNvPr id="5" name="Grafiek 4">
            <a:extLst>
              <a:ext uri="{FF2B5EF4-FFF2-40B4-BE49-F238E27FC236}">
                <a16:creationId xmlns:a16="http://schemas.microsoft.com/office/drawing/2014/main" id="{2CE9677A-6156-AF59-0FC3-26E216006A00}"/>
              </a:ext>
            </a:extLst>
          </p:cNvPr>
          <p:cNvGraphicFramePr>
            <a:graphicFrameLocks/>
          </p:cNvGraphicFramePr>
          <p:nvPr>
            <p:extLst>
              <p:ext uri="{D42A27DB-BD31-4B8C-83A1-F6EECF244321}">
                <p14:modId xmlns:p14="http://schemas.microsoft.com/office/powerpoint/2010/main" val="4071019285"/>
              </p:ext>
            </p:extLst>
          </p:nvPr>
        </p:nvGraphicFramePr>
        <p:xfrm>
          <a:off x="5161280" y="2501900"/>
          <a:ext cx="6421120" cy="3327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jdelijke aanduiding voor dianummer 1">
            <a:extLst>
              <a:ext uri="{FF2B5EF4-FFF2-40B4-BE49-F238E27FC236}">
                <a16:creationId xmlns:a16="http://schemas.microsoft.com/office/drawing/2014/main" id="{234EBFB8-B36A-7A9C-A5B0-5CBBF2A560C3}"/>
              </a:ext>
            </a:extLst>
          </p:cNvPr>
          <p:cNvSpPr>
            <a:spLocks noGrp="1"/>
          </p:cNvSpPr>
          <p:nvPr>
            <p:ph type="sldNum" sz="quarter" idx="12"/>
          </p:nvPr>
        </p:nvSpPr>
        <p:spPr/>
        <p:txBody>
          <a:bodyPr/>
          <a:lstStyle/>
          <a:p>
            <a:fld id="{4CB708E2-B0EC-4DA5-94E6-B93ACDDEBF69}" type="slidenum">
              <a:rPr lang="nl-NL" smtClean="0">
                <a:solidFill>
                  <a:schemeClr val="bg1"/>
                </a:solidFill>
              </a:rPr>
              <a:t>26</a:t>
            </a:fld>
            <a:endParaRPr lang="nl-NL">
              <a:solidFill>
                <a:schemeClr val="bg1"/>
              </a:solidFill>
            </a:endParaRPr>
          </a:p>
        </p:txBody>
      </p:sp>
    </p:spTree>
    <p:extLst>
      <p:ext uri="{BB962C8B-B14F-4D97-AF65-F5344CB8AC3E}">
        <p14:creationId xmlns:p14="http://schemas.microsoft.com/office/powerpoint/2010/main" val="2750816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7F9CF-B5A8-A5DA-A489-3E8849AA6F58}"/>
              </a:ext>
            </a:extLst>
          </p:cNvPr>
          <p:cNvSpPr>
            <a:spLocks noGrp="1"/>
          </p:cNvSpPr>
          <p:nvPr>
            <p:ph type="title"/>
          </p:nvPr>
        </p:nvSpPr>
        <p:spPr/>
        <p:txBody>
          <a:bodyPr/>
          <a:lstStyle/>
          <a:p>
            <a:r>
              <a:rPr kumimoji="0" lang="nl-NL" sz="1400" b="0" i="0" u="none" strike="noStrike" kern="1200" cap="none" spc="0" normalizeH="0" baseline="0" noProof="0" dirty="0">
                <a:ln>
                  <a:noFill/>
                </a:ln>
                <a:solidFill>
                  <a:srgbClr val="1F497D">
                    <a:lumMod val="75000"/>
                  </a:srgbClr>
                </a:solidFill>
                <a:effectLst/>
                <a:uLnTx/>
                <a:uFillTx/>
                <a:latin typeface="Calibri"/>
                <a:ea typeface="+mj-ea"/>
                <a:cs typeface="+mj-cs"/>
              </a:rPr>
              <a:t>Q58 Hoeveel vertrouwen heeft u in de drogist als het gaat om informatie over zelfzorggeneesmiddelen zoals bijvoorbeeld pijnstillers</a:t>
            </a:r>
            <a:br>
              <a:rPr kumimoji="0" lang="nl-NL" sz="2800" b="0" i="0" u="none" strike="noStrike" kern="1200" cap="none" spc="0" normalizeH="0" baseline="0" noProof="0" dirty="0">
                <a:ln>
                  <a:noFill/>
                </a:ln>
                <a:solidFill>
                  <a:srgbClr val="1F497D">
                    <a:lumMod val="75000"/>
                  </a:srgbClr>
                </a:solidFill>
                <a:effectLst/>
                <a:uLnTx/>
                <a:uFillTx/>
                <a:latin typeface="Calibri"/>
                <a:ea typeface="+mj-ea"/>
                <a:cs typeface="+mj-cs"/>
              </a:rPr>
            </a:br>
            <a:r>
              <a:rPr kumimoji="0" lang="nl-NL" sz="2800" b="0" i="0" u="none" strike="noStrike" kern="1200" cap="none" spc="0" normalizeH="0" baseline="0" noProof="0" dirty="0">
                <a:ln>
                  <a:noFill/>
                </a:ln>
                <a:solidFill>
                  <a:srgbClr val="1F497D">
                    <a:lumMod val="75000"/>
                  </a:srgbClr>
                </a:solidFill>
                <a:effectLst/>
                <a:uLnTx/>
                <a:uFillTx/>
                <a:latin typeface="Calibri"/>
                <a:ea typeface="+mj-ea"/>
                <a:cs typeface="+mj-cs"/>
              </a:rPr>
              <a:t>Net </a:t>
            </a:r>
            <a:r>
              <a:rPr kumimoji="0" lang="nl-NL" sz="2800" b="0" i="0" u="none" strike="noStrike" kern="1200" cap="none" spc="0" normalizeH="0" baseline="0" noProof="0" dirty="0" err="1">
                <a:ln>
                  <a:noFill/>
                </a:ln>
                <a:solidFill>
                  <a:srgbClr val="1F497D">
                    <a:lumMod val="75000"/>
                  </a:srgbClr>
                </a:solidFill>
                <a:effectLst/>
                <a:uLnTx/>
                <a:uFillTx/>
                <a:latin typeface="Calibri"/>
                <a:ea typeface="+mj-ea"/>
                <a:cs typeface="+mj-cs"/>
              </a:rPr>
              <a:t>promoter</a:t>
            </a:r>
            <a:r>
              <a:rPr kumimoji="0" lang="nl-NL" sz="2800" b="0" i="0" u="none" strike="noStrike" kern="1200" cap="none" spc="0" normalizeH="0" baseline="0" noProof="0" dirty="0">
                <a:ln>
                  <a:noFill/>
                </a:ln>
                <a:solidFill>
                  <a:srgbClr val="1F497D">
                    <a:lumMod val="75000"/>
                  </a:srgbClr>
                </a:solidFill>
                <a:effectLst/>
                <a:uLnTx/>
                <a:uFillTx/>
                <a:latin typeface="Calibri"/>
                <a:ea typeface="+mj-ea"/>
                <a:cs typeface="+mj-cs"/>
              </a:rPr>
              <a:t> score </a:t>
            </a:r>
            <a:br>
              <a:rPr kumimoji="0" lang="nl-NL" sz="2800" b="0" i="0" u="none" strike="noStrike" kern="1200" cap="none" spc="0" normalizeH="0" baseline="0" noProof="0" dirty="0">
                <a:ln>
                  <a:noFill/>
                </a:ln>
                <a:solidFill>
                  <a:srgbClr val="1F497D">
                    <a:lumMod val="75000"/>
                  </a:srgbClr>
                </a:solidFill>
                <a:effectLst/>
                <a:uLnTx/>
                <a:uFillTx/>
                <a:latin typeface="Calibri"/>
                <a:ea typeface="+mj-ea"/>
                <a:cs typeface="+mj-cs"/>
              </a:rPr>
            </a:br>
            <a:r>
              <a:rPr kumimoji="0" lang="nl-NL" sz="2800" b="0" i="0" u="none" strike="noStrike" kern="1200" cap="none" spc="0" normalizeH="0" baseline="0" noProof="0" dirty="0">
                <a:ln>
                  <a:noFill/>
                </a:ln>
                <a:solidFill>
                  <a:srgbClr val="1F497D">
                    <a:lumMod val="75000"/>
                  </a:srgbClr>
                </a:solidFill>
                <a:effectLst/>
                <a:uLnTx/>
                <a:uFillTx/>
                <a:latin typeface="Calibri"/>
                <a:ea typeface="+mj-ea"/>
                <a:cs typeface="+mj-cs"/>
              </a:rPr>
              <a:t>Drogist en de omgeving </a:t>
            </a:r>
            <a:endParaRPr lang="nl-NL" dirty="0"/>
          </a:p>
        </p:txBody>
      </p:sp>
      <p:graphicFrame>
        <p:nvGraphicFramePr>
          <p:cNvPr id="5" name="Tijdelijke aanduiding voor inhoud 4">
            <a:extLst>
              <a:ext uri="{FF2B5EF4-FFF2-40B4-BE49-F238E27FC236}">
                <a16:creationId xmlns:a16="http://schemas.microsoft.com/office/drawing/2014/main" id="{B8CEB579-023B-750F-6CC7-4C973E8FD422}"/>
              </a:ext>
            </a:extLst>
          </p:cNvPr>
          <p:cNvGraphicFramePr>
            <a:graphicFrameLocks noGrp="1"/>
          </p:cNvGraphicFramePr>
          <p:nvPr>
            <p:ph idx="1"/>
            <p:extLst>
              <p:ext uri="{D42A27DB-BD31-4B8C-83A1-F6EECF244321}">
                <p14:modId xmlns:p14="http://schemas.microsoft.com/office/powerpoint/2010/main" val="4015657923"/>
              </p:ext>
            </p:extLst>
          </p:nvPr>
        </p:nvGraphicFramePr>
        <p:xfrm>
          <a:off x="1219201" y="2244725"/>
          <a:ext cx="9824852" cy="30858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70D22624-EBE6-F6CF-C25B-A00DFDA455F0}"/>
              </a:ext>
            </a:extLst>
          </p:cNvPr>
          <p:cNvSpPr txBox="1"/>
          <p:nvPr/>
        </p:nvSpPr>
        <p:spPr>
          <a:xfrm>
            <a:off x="7040880" y="2060059"/>
            <a:ext cx="3233386" cy="369332"/>
          </a:xfrm>
          <a:prstGeom prst="rect">
            <a:avLst/>
          </a:prstGeom>
          <a:noFill/>
        </p:spPr>
        <p:txBody>
          <a:bodyPr wrap="none" rtlCol="0">
            <a:spAutoFit/>
          </a:bodyPr>
          <a:lstStyle/>
          <a:p>
            <a:r>
              <a:rPr lang="nl-NL"/>
              <a:t>Negatieve balans vanaf overheid</a:t>
            </a:r>
          </a:p>
        </p:txBody>
      </p:sp>
      <p:sp>
        <p:nvSpPr>
          <p:cNvPr id="7" name="Rechthoek: afgeronde hoeken 6">
            <a:extLst>
              <a:ext uri="{FF2B5EF4-FFF2-40B4-BE49-F238E27FC236}">
                <a16:creationId xmlns:a16="http://schemas.microsoft.com/office/drawing/2014/main" id="{0F026E97-2720-895D-928C-C744E597E97C}"/>
              </a:ext>
            </a:extLst>
          </p:cNvPr>
          <p:cNvSpPr/>
          <p:nvPr/>
        </p:nvSpPr>
        <p:spPr>
          <a:xfrm>
            <a:off x="3962400" y="3429000"/>
            <a:ext cx="1910080" cy="5559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NL"/>
              <a:t>Nette score drogist</a:t>
            </a:r>
          </a:p>
        </p:txBody>
      </p:sp>
      <p:sp>
        <p:nvSpPr>
          <p:cNvPr id="9" name="Tekstvak 8">
            <a:extLst>
              <a:ext uri="{FF2B5EF4-FFF2-40B4-BE49-F238E27FC236}">
                <a16:creationId xmlns:a16="http://schemas.microsoft.com/office/drawing/2014/main" id="{296CF09D-D127-E6F7-BD65-EE89F6D3646F}"/>
              </a:ext>
            </a:extLst>
          </p:cNvPr>
          <p:cNvSpPr txBox="1"/>
          <p:nvPr/>
        </p:nvSpPr>
        <p:spPr>
          <a:xfrm>
            <a:off x="1337953" y="5330608"/>
            <a:ext cx="8050530" cy="523220"/>
          </a:xfrm>
          <a:prstGeom prst="rect">
            <a:avLst/>
          </a:prstGeom>
          <a:noFill/>
        </p:spPr>
        <p:txBody>
          <a:bodyPr wrap="square" rtlCol="0">
            <a:spAutoFit/>
          </a:bodyPr>
          <a:lstStyle/>
          <a:p>
            <a:r>
              <a:rPr lang="nl-NL" sz="1400" dirty="0"/>
              <a:t>Uit het onderzoek blijkt dat mensen voorlichting en informatie nodig hebben over met name duur en dosering van zelfzorggeneesmiddelen. Vaak overschat men de eigen kennis en onderschat de risico’s.</a:t>
            </a:r>
          </a:p>
        </p:txBody>
      </p:sp>
      <p:sp>
        <p:nvSpPr>
          <p:cNvPr id="3" name="Tijdelijke aanduiding voor dianummer 2">
            <a:extLst>
              <a:ext uri="{FF2B5EF4-FFF2-40B4-BE49-F238E27FC236}">
                <a16:creationId xmlns:a16="http://schemas.microsoft.com/office/drawing/2014/main" id="{D8C1C0F6-904D-9727-06A2-C3AE08EDCC3B}"/>
              </a:ext>
            </a:extLst>
          </p:cNvPr>
          <p:cNvSpPr>
            <a:spLocks noGrp="1"/>
          </p:cNvSpPr>
          <p:nvPr>
            <p:ph type="sldNum" sz="quarter" idx="12"/>
          </p:nvPr>
        </p:nvSpPr>
        <p:spPr/>
        <p:txBody>
          <a:bodyPr/>
          <a:lstStyle/>
          <a:p>
            <a:fld id="{4CB708E2-B0EC-4DA5-94E6-B93ACDDEBF69}" type="slidenum">
              <a:rPr lang="nl-NL" smtClean="0">
                <a:solidFill>
                  <a:schemeClr val="bg1"/>
                </a:solidFill>
              </a:rPr>
              <a:t>27</a:t>
            </a:fld>
            <a:endParaRPr lang="nl-NL">
              <a:solidFill>
                <a:schemeClr val="bg1"/>
              </a:solidFill>
            </a:endParaRPr>
          </a:p>
        </p:txBody>
      </p:sp>
    </p:spTree>
    <p:extLst>
      <p:ext uri="{BB962C8B-B14F-4D97-AF65-F5344CB8AC3E}">
        <p14:creationId xmlns:p14="http://schemas.microsoft.com/office/powerpoint/2010/main" val="1144812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C7066-76E1-29F5-FAFA-951299E5C222}"/>
              </a:ext>
            </a:extLst>
          </p:cNvPr>
          <p:cNvSpPr>
            <a:spLocks noGrp="1"/>
          </p:cNvSpPr>
          <p:nvPr>
            <p:ph type="title"/>
          </p:nvPr>
        </p:nvSpPr>
        <p:spPr/>
        <p:txBody>
          <a:bodyPr/>
          <a:lstStyle/>
          <a:p>
            <a:r>
              <a:rPr lang="nl-NL" dirty="0"/>
              <a:t>Bevinding net </a:t>
            </a:r>
            <a:r>
              <a:rPr lang="nl-NL" dirty="0" err="1"/>
              <a:t>promoter</a:t>
            </a:r>
            <a:r>
              <a:rPr lang="nl-NL" dirty="0"/>
              <a:t> score</a:t>
            </a:r>
          </a:p>
        </p:txBody>
      </p:sp>
      <p:sp>
        <p:nvSpPr>
          <p:cNvPr id="4" name="Tekstvak 3">
            <a:extLst>
              <a:ext uri="{FF2B5EF4-FFF2-40B4-BE49-F238E27FC236}">
                <a16:creationId xmlns:a16="http://schemas.microsoft.com/office/drawing/2014/main" id="{7EC2BB2B-12AC-8B42-BFCE-8675A38DE53C}"/>
              </a:ext>
            </a:extLst>
          </p:cNvPr>
          <p:cNvSpPr txBox="1"/>
          <p:nvPr/>
        </p:nvSpPr>
        <p:spPr>
          <a:xfrm>
            <a:off x="2082800" y="2483604"/>
            <a:ext cx="8026400" cy="1631216"/>
          </a:xfrm>
          <a:prstGeom prst="rect">
            <a:avLst/>
          </a:prstGeom>
          <a:noFill/>
        </p:spPr>
        <p:txBody>
          <a:bodyPr wrap="square" rtlCol="0">
            <a:spAutoFit/>
          </a:bodyPr>
          <a:lstStyle/>
          <a:p>
            <a:pPr algn="ctr"/>
            <a:r>
              <a:rPr lang="nl-NL" sz="2000" dirty="0"/>
              <a:t>Uit het onderzoek blijkt dat de Nederlander voorlichting en informatie nodig heeft over met name toepassing, duur en dosering van zelfzorggeneesmiddelen. Vaak overschatten mensen hun eigen kennis. Omdat het hier gaat om geneesmiddelen met soms vervelende bijwerkingen bij verkeerd gebruik, is </a:t>
            </a:r>
            <a:r>
              <a:rPr lang="nl-NL" sz="2000" b="1" dirty="0"/>
              <a:t>advies en voorlichting altijd nodig</a:t>
            </a:r>
            <a:r>
              <a:rPr lang="nl-NL" sz="2000" dirty="0"/>
              <a:t>. </a:t>
            </a:r>
          </a:p>
        </p:txBody>
      </p:sp>
      <p:sp>
        <p:nvSpPr>
          <p:cNvPr id="3" name="Tijdelijke aanduiding voor dianummer 2">
            <a:extLst>
              <a:ext uri="{FF2B5EF4-FFF2-40B4-BE49-F238E27FC236}">
                <a16:creationId xmlns:a16="http://schemas.microsoft.com/office/drawing/2014/main" id="{081AC4E7-459D-3697-B413-257CDB142DB7}"/>
              </a:ext>
            </a:extLst>
          </p:cNvPr>
          <p:cNvSpPr>
            <a:spLocks noGrp="1"/>
          </p:cNvSpPr>
          <p:nvPr>
            <p:ph type="sldNum" sz="quarter" idx="12"/>
          </p:nvPr>
        </p:nvSpPr>
        <p:spPr/>
        <p:txBody>
          <a:bodyPr/>
          <a:lstStyle/>
          <a:p>
            <a:fld id="{4CB708E2-B0EC-4DA5-94E6-B93ACDDEBF69}" type="slidenum">
              <a:rPr lang="nl-NL" smtClean="0">
                <a:solidFill>
                  <a:schemeClr val="bg1"/>
                </a:solidFill>
              </a:rPr>
              <a:t>28</a:t>
            </a:fld>
            <a:endParaRPr lang="nl-NL">
              <a:solidFill>
                <a:schemeClr val="bg1"/>
              </a:solidFill>
            </a:endParaRPr>
          </a:p>
        </p:txBody>
      </p:sp>
    </p:spTree>
    <p:extLst>
      <p:ext uri="{BB962C8B-B14F-4D97-AF65-F5344CB8AC3E}">
        <p14:creationId xmlns:p14="http://schemas.microsoft.com/office/powerpoint/2010/main" val="37758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B8B8F-F5CD-C17B-719A-99347ACC3E94}"/>
              </a:ext>
            </a:extLst>
          </p:cNvPr>
          <p:cNvSpPr>
            <a:spLocks noGrp="1"/>
          </p:cNvSpPr>
          <p:nvPr>
            <p:ph type="title"/>
          </p:nvPr>
        </p:nvSpPr>
        <p:spPr/>
        <p:txBody>
          <a:bodyPr/>
          <a:lstStyle/>
          <a:p>
            <a:r>
              <a:rPr lang="nl-NL" dirty="0"/>
              <a:t>Q59 Hoe tevreden zijn mensen over het advies van de drogist over zelfzorggeneesmiddelen? </a:t>
            </a:r>
          </a:p>
        </p:txBody>
      </p:sp>
      <p:sp>
        <p:nvSpPr>
          <p:cNvPr id="3" name="Tijdelijke aanduiding voor inhoud 2">
            <a:extLst>
              <a:ext uri="{FF2B5EF4-FFF2-40B4-BE49-F238E27FC236}">
                <a16:creationId xmlns:a16="http://schemas.microsoft.com/office/drawing/2014/main" id="{5DCD37D8-CDC5-9CF1-18C0-6D1F54527B62}"/>
              </a:ext>
            </a:extLst>
          </p:cNvPr>
          <p:cNvSpPr>
            <a:spLocks noGrp="1"/>
          </p:cNvSpPr>
          <p:nvPr>
            <p:ph idx="1"/>
          </p:nvPr>
        </p:nvSpPr>
        <p:spPr>
          <a:xfrm>
            <a:off x="1219201" y="2244460"/>
            <a:ext cx="4521200" cy="3704821"/>
          </a:xfrm>
        </p:spPr>
        <p:txBody>
          <a:bodyPr/>
          <a:lstStyle/>
          <a:p>
            <a:r>
              <a:rPr lang="nl-NL" dirty="0"/>
              <a:t>In een poging ook negatieve uitspraken te ontlokken kunnen we concluderen dat:</a:t>
            </a:r>
          </a:p>
          <a:p>
            <a:pPr lvl="1"/>
            <a:r>
              <a:rPr lang="nl-NL" dirty="0"/>
              <a:t>Men het advies nuttig vindt 48%</a:t>
            </a:r>
          </a:p>
          <a:p>
            <a:pPr lvl="1"/>
            <a:r>
              <a:rPr lang="nl-NL" dirty="0"/>
              <a:t>De uitleg duidelijk vindt 49%</a:t>
            </a:r>
          </a:p>
          <a:p>
            <a:pPr lvl="1"/>
            <a:r>
              <a:rPr lang="nl-NL" dirty="0"/>
              <a:t>Men het niet opdringerig vindt 63% </a:t>
            </a:r>
            <a:r>
              <a:rPr lang="nl-NL" dirty="0" err="1"/>
              <a:t>vs</a:t>
            </a:r>
            <a:r>
              <a:rPr lang="nl-NL" dirty="0"/>
              <a:t> 13% wel</a:t>
            </a:r>
          </a:p>
          <a:p>
            <a:pPr lvl="1"/>
            <a:r>
              <a:rPr lang="nl-NL" dirty="0"/>
              <a:t>Men het geen commercieel praatje vindt 44% vs. 20% wel. </a:t>
            </a:r>
          </a:p>
          <a:p>
            <a:pPr lvl="1"/>
            <a:endParaRPr lang="nl-NL" dirty="0"/>
          </a:p>
          <a:p>
            <a:r>
              <a:rPr lang="nl-NL" dirty="0"/>
              <a:t>De groep tot 35 jaar lijkt wat minder positief</a:t>
            </a:r>
          </a:p>
          <a:p>
            <a:pPr lvl="1"/>
            <a:endParaRPr lang="nl-NL" dirty="0"/>
          </a:p>
        </p:txBody>
      </p:sp>
      <p:graphicFrame>
        <p:nvGraphicFramePr>
          <p:cNvPr id="4" name="Grafiek 3">
            <a:extLst>
              <a:ext uri="{FF2B5EF4-FFF2-40B4-BE49-F238E27FC236}">
                <a16:creationId xmlns:a16="http://schemas.microsoft.com/office/drawing/2014/main" id="{27CE8F31-3CE1-F7C3-5C94-C798F118E8B3}"/>
              </a:ext>
            </a:extLst>
          </p:cNvPr>
          <p:cNvGraphicFramePr>
            <a:graphicFrameLocks/>
          </p:cNvGraphicFramePr>
          <p:nvPr>
            <p:extLst>
              <p:ext uri="{D42A27DB-BD31-4B8C-83A1-F6EECF244321}">
                <p14:modId xmlns:p14="http://schemas.microsoft.com/office/powerpoint/2010/main" val="2274135328"/>
              </p:ext>
            </p:extLst>
          </p:nvPr>
        </p:nvGraphicFramePr>
        <p:xfrm>
          <a:off x="6258560" y="2244461"/>
          <a:ext cx="457200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39FA5A6C-3FB9-CD88-C35E-F3DDE88AC4ED}"/>
              </a:ext>
            </a:extLst>
          </p:cNvPr>
          <p:cNvSpPr>
            <a:spLocks noGrp="1"/>
          </p:cNvSpPr>
          <p:nvPr>
            <p:ph type="sldNum" sz="quarter" idx="12"/>
          </p:nvPr>
        </p:nvSpPr>
        <p:spPr/>
        <p:txBody>
          <a:bodyPr/>
          <a:lstStyle/>
          <a:p>
            <a:fld id="{4CB708E2-B0EC-4DA5-94E6-B93ACDDEBF69}" type="slidenum">
              <a:rPr lang="nl-NL" smtClean="0">
                <a:solidFill>
                  <a:schemeClr val="bg1"/>
                </a:solidFill>
              </a:rPr>
              <a:t>29</a:t>
            </a:fld>
            <a:endParaRPr lang="nl-NL">
              <a:solidFill>
                <a:schemeClr val="bg1"/>
              </a:solidFill>
            </a:endParaRPr>
          </a:p>
        </p:txBody>
      </p:sp>
    </p:spTree>
    <p:extLst>
      <p:ext uri="{BB962C8B-B14F-4D97-AF65-F5344CB8AC3E}">
        <p14:creationId xmlns:p14="http://schemas.microsoft.com/office/powerpoint/2010/main" val="266777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900DED3-2E8B-B986-F66B-582D1FE09432}"/>
              </a:ext>
            </a:extLst>
          </p:cNvPr>
          <p:cNvSpPr>
            <a:spLocks noGrp="1"/>
          </p:cNvSpPr>
          <p:nvPr>
            <p:ph type="title"/>
          </p:nvPr>
        </p:nvSpPr>
        <p:spPr/>
        <p:txBody>
          <a:bodyPr/>
          <a:lstStyle/>
          <a:p>
            <a:r>
              <a:rPr lang="nl-NL" sz="2000" dirty="0">
                <a:solidFill>
                  <a:schemeClr val="bg1">
                    <a:lumMod val="50000"/>
                  </a:schemeClr>
                </a:solidFill>
              </a:rPr>
              <a:t>Onderzoek de Dag van de Drogist in opdracht van het CBD</a:t>
            </a:r>
            <a:br>
              <a:rPr lang="nl-NL" sz="2000" dirty="0">
                <a:solidFill>
                  <a:schemeClr val="bg1">
                    <a:lumMod val="50000"/>
                  </a:schemeClr>
                </a:solidFill>
              </a:rPr>
            </a:br>
            <a:r>
              <a:rPr lang="nl-NL" sz="2000" dirty="0">
                <a:solidFill>
                  <a:schemeClr val="bg1">
                    <a:lumMod val="50000"/>
                  </a:schemeClr>
                </a:solidFill>
              </a:rPr>
              <a:t>Ruim 11 miljoen volwassen Nederlanders gebruiken zelfzorggeneesmiddelen</a:t>
            </a:r>
          </a:p>
        </p:txBody>
      </p:sp>
      <p:graphicFrame>
        <p:nvGraphicFramePr>
          <p:cNvPr id="7" name="Tijdelijke aanduiding voor inhoud 6">
            <a:extLst>
              <a:ext uri="{FF2B5EF4-FFF2-40B4-BE49-F238E27FC236}">
                <a16:creationId xmlns:a16="http://schemas.microsoft.com/office/drawing/2014/main" id="{B589A1D4-067E-53CA-0FFA-CB6E0F17F955}"/>
              </a:ext>
            </a:extLst>
          </p:cNvPr>
          <p:cNvGraphicFramePr>
            <a:graphicFrameLocks noGrp="1"/>
          </p:cNvGraphicFramePr>
          <p:nvPr>
            <p:ph sz="half" idx="1"/>
            <p:extLst>
              <p:ext uri="{D42A27DB-BD31-4B8C-83A1-F6EECF244321}">
                <p14:modId xmlns:p14="http://schemas.microsoft.com/office/powerpoint/2010/main" val="3656643782"/>
              </p:ext>
            </p:extLst>
          </p:nvPr>
        </p:nvGraphicFramePr>
        <p:xfrm>
          <a:off x="846138" y="1989138"/>
          <a:ext cx="4770437"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jdelijke aanduiding voor inhoud 5">
            <a:extLst>
              <a:ext uri="{FF2B5EF4-FFF2-40B4-BE49-F238E27FC236}">
                <a16:creationId xmlns:a16="http://schemas.microsoft.com/office/drawing/2014/main" id="{BDB2C54E-C18B-14CA-CB42-D5776E1FD6C0}"/>
              </a:ext>
            </a:extLst>
          </p:cNvPr>
          <p:cNvSpPr>
            <a:spLocks noGrp="1"/>
          </p:cNvSpPr>
          <p:nvPr>
            <p:ph sz="half" idx="2"/>
          </p:nvPr>
        </p:nvSpPr>
        <p:spPr/>
        <p:txBody>
          <a:bodyPr/>
          <a:lstStyle/>
          <a:p>
            <a:r>
              <a:rPr lang="nl-NL" dirty="0"/>
              <a:t>Het onderzoek is representatief gestratificeerd onder volwassen Nederlanders gehouden in de periode van 8 tot en met 15 Juni 2025. In totaal zijn er 1354 gevalideerde responses verwerkt om te komen tot een representatieve dekking van minimaal  1000 personen die zelfzorgproducten gebruiken. </a:t>
            </a:r>
          </a:p>
          <a:p>
            <a:r>
              <a:rPr lang="nl-NL" dirty="0"/>
              <a:t>In Nederland gebruikt 77% van de volwassen Nederlanders weleens pijnstillers, maagproducten, neus- en verkoudheidsproducten of producten tegen eczeem. Het gaat hier om ruim 11 miljoen volwassen Nederlanders. </a:t>
            </a:r>
          </a:p>
          <a:p>
            <a:r>
              <a:rPr lang="nl-NL" dirty="0"/>
              <a:t>Zelfzorgmedicijnen bij drogist, supermarkt of online  worden juist aangewend  </a:t>
            </a:r>
          </a:p>
        </p:txBody>
      </p:sp>
      <p:sp>
        <p:nvSpPr>
          <p:cNvPr id="2" name="Tijdelijke aanduiding voor dianummer 1">
            <a:extLst>
              <a:ext uri="{FF2B5EF4-FFF2-40B4-BE49-F238E27FC236}">
                <a16:creationId xmlns:a16="http://schemas.microsoft.com/office/drawing/2014/main" id="{13732FC9-44A6-241E-1177-43BE360C49E5}"/>
              </a:ext>
            </a:extLst>
          </p:cNvPr>
          <p:cNvSpPr>
            <a:spLocks noGrp="1"/>
          </p:cNvSpPr>
          <p:nvPr>
            <p:ph type="sldNum" sz="quarter" idx="12"/>
          </p:nvPr>
        </p:nvSpPr>
        <p:spPr/>
        <p:txBody>
          <a:bodyPr/>
          <a:lstStyle/>
          <a:p>
            <a:fld id="{4CB708E2-B0EC-4DA5-94E6-B93ACDDEBF69}" type="slidenum">
              <a:rPr lang="nl-NL" b="1" smtClean="0">
                <a:solidFill>
                  <a:schemeClr val="bg1"/>
                </a:solidFill>
              </a:rPr>
              <a:t>3</a:t>
            </a:fld>
            <a:endParaRPr lang="nl-NL" b="1">
              <a:solidFill>
                <a:schemeClr val="bg1"/>
              </a:solidFill>
            </a:endParaRPr>
          </a:p>
        </p:txBody>
      </p:sp>
    </p:spTree>
    <p:extLst>
      <p:ext uri="{BB962C8B-B14F-4D97-AF65-F5344CB8AC3E}">
        <p14:creationId xmlns:p14="http://schemas.microsoft.com/office/powerpoint/2010/main" val="343012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4DFB2-3371-5265-E5B3-B29C4D9BB6F1}"/>
              </a:ext>
            </a:extLst>
          </p:cNvPr>
          <p:cNvSpPr>
            <a:spLocks noGrp="1"/>
          </p:cNvSpPr>
          <p:nvPr>
            <p:ph type="title"/>
          </p:nvPr>
        </p:nvSpPr>
        <p:spPr/>
        <p:txBody>
          <a:bodyPr/>
          <a:lstStyle/>
          <a:p>
            <a:r>
              <a:rPr kumimoji="0" lang="nl-NL" sz="2800" b="0" i="0" u="none" strike="noStrike" kern="1200" cap="none" spc="0" normalizeH="0" baseline="0" noProof="0">
                <a:ln>
                  <a:noFill/>
                </a:ln>
                <a:solidFill>
                  <a:srgbClr val="1F497D">
                    <a:lumMod val="75000"/>
                  </a:srgbClr>
                </a:solidFill>
                <a:effectLst/>
                <a:uLnTx/>
                <a:uFillTx/>
                <a:latin typeface="Calibri"/>
                <a:ea typeface="+mj-ea"/>
                <a:cs typeface="+mj-cs"/>
              </a:rPr>
              <a:t>Q59 Hoe tevreden is men over het advies van de drogist over zelfzorggeneesmiddelen? </a:t>
            </a:r>
            <a:endParaRPr lang="nl-NL"/>
          </a:p>
        </p:txBody>
      </p:sp>
      <p:sp>
        <p:nvSpPr>
          <p:cNvPr id="3" name="Tijdelijke aanduiding voor inhoud 2">
            <a:extLst>
              <a:ext uri="{FF2B5EF4-FFF2-40B4-BE49-F238E27FC236}">
                <a16:creationId xmlns:a16="http://schemas.microsoft.com/office/drawing/2014/main" id="{55F79D66-A341-7A2D-349B-FCCCA7A9B8C4}"/>
              </a:ext>
            </a:extLst>
          </p:cNvPr>
          <p:cNvSpPr>
            <a:spLocks noGrp="1"/>
          </p:cNvSpPr>
          <p:nvPr>
            <p:ph idx="1"/>
          </p:nvPr>
        </p:nvSpPr>
        <p:spPr>
          <a:xfrm>
            <a:off x="1513841" y="2183500"/>
            <a:ext cx="4114800" cy="3704821"/>
          </a:xfrm>
        </p:spPr>
        <p:txBody>
          <a:bodyPr/>
          <a:lstStyle/>
          <a:p>
            <a:r>
              <a:rPr lang="nl-NL" sz="1600" dirty="0"/>
              <a:t>De facetten nuttig, duidelijke uitleg, niet opdringerig of commercieel praatje voeren veruit de boventoon.</a:t>
            </a:r>
          </a:p>
          <a:p>
            <a:r>
              <a:rPr lang="nl-NL" sz="1600" dirty="0"/>
              <a:t>De drogist wordt serieus genomen als het gaat om toegankelijk en praktisch advies over zelfzorggeneesmiddelen</a:t>
            </a:r>
          </a:p>
          <a:p>
            <a:r>
              <a:rPr lang="nl-NL" sz="1600" dirty="0"/>
              <a:t>Dit advies blijkt nodig na iedere aankoop</a:t>
            </a:r>
          </a:p>
        </p:txBody>
      </p:sp>
      <p:graphicFrame>
        <p:nvGraphicFramePr>
          <p:cNvPr id="4" name="Grafiek 3">
            <a:extLst>
              <a:ext uri="{FF2B5EF4-FFF2-40B4-BE49-F238E27FC236}">
                <a16:creationId xmlns:a16="http://schemas.microsoft.com/office/drawing/2014/main" id="{ED994C25-DC37-4AD8-BE84-17CFD8BE902F}"/>
              </a:ext>
            </a:extLst>
          </p:cNvPr>
          <p:cNvGraphicFramePr>
            <a:graphicFrameLocks/>
          </p:cNvGraphicFramePr>
          <p:nvPr>
            <p:extLst>
              <p:ext uri="{D42A27DB-BD31-4B8C-83A1-F6EECF244321}">
                <p14:modId xmlns:p14="http://schemas.microsoft.com/office/powerpoint/2010/main" val="1860555306"/>
              </p:ext>
            </p:extLst>
          </p:nvPr>
        </p:nvGraphicFramePr>
        <p:xfrm>
          <a:off x="6248400" y="2183501"/>
          <a:ext cx="457200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31D36CAD-910F-169C-348E-A7C5407B5949}"/>
              </a:ext>
            </a:extLst>
          </p:cNvPr>
          <p:cNvSpPr>
            <a:spLocks noGrp="1"/>
          </p:cNvSpPr>
          <p:nvPr>
            <p:ph type="sldNum" sz="quarter" idx="12"/>
          </p:nvPr>
        </p:nvSpPr>
        <p:spPr/>
        <p:txBody>
          <a:bodyPr/>
          <a:lstStyle/>
          <a:p>
            <a:fld id="{4CB708E2-B0EC-4DA5-94E6-B93ACDDEBF69}" type="slidenum">
              <a:rPr lang="nl-NL" smtClean="0">
                <a:solidFill>
                  <a:schemeClr val="bg1"/>
                </a:solidFill>
              </a:rPr>
              <a:t>30</a:t>
            </a:fld>
            <a:endParaRPr lang="nl-NL">
              <a:solidFill>
                <a:schemeClr val="bg1"/>
              </a:solidFill>
            </a:endParaRPr>
          </a:p>
        </p:txBody>
      </p:sp>
    </p:spTree>
    <p:extLst>
      <p:ext uri="{BB962C8B-B14F-4D97-AF65-F5344CB8AC3E}">
        <p14:creationId xmlns:p14="http://schemas.microsoft.com/office/powerpoint/2010/main" val="898088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BBC5F-8A3C-8B6D-C914-12C2FD189CEB}"/>
              </a:ext>
            </a:extLst>
          </p:cNvPr>
          <p:cNvSpPr>
            <a:spLocks noGrp="1"/>
          </p:cNvSpPr>
          <p:nvPr>
            <p:ph type="title"/>
          </p:nvPr>
        </p:nvSpPr>
        <p:spPr/>
        <p:txBody>
          <a:bodyPr/>
          <a:lstStyle/>
          <a:p>
            <a:r>
              <a:rPr lang="nl-NL" dirty="0"/>
              <a:t>Q60 Als ik zelfzorggeneesmiddelen zoals pijnstillers, producten voor de luchtwegen, maag of huid koop….</a:t>
            </a:r>
          </a:p>
        </p:txBody>
      </p:sp>
      <p:sp>
        <p:nvSpPr>
          <p:cNvPr id="3" name="Tijdelijke aanduiding voor inhoud 2">
            <a:extLst>
              <a:ext uri="{FF2B5EF4-FFF2-40B4-BE49-F238E27FC236}">
                <a16:creationId xmlns:a16="http://schemas.microsoft.com/office/drawing/2014/main" id="{BF5445EB-4BF8-8A4A-E443-C32115DA8FC6}"/>
              </a:ext>
            </a:extLst>
          </p:cNvPr>
          <p:cNvSpPr>
            <a:spLocks noGrp="1"/>
          </p:cNvSpPr>
          <p:nvPr>
            <p:ph idx="1"/>
          </p:nvPr>
        </p:nvSpPr>
        <p:spPr>
          <a:xfrm>
            <a:off x="1219201" y="2062480"/>
            <a:ext cx="4378960" cy="3886801"/>
          </a:xfrm>
        </p:spPr>
        <p:txBody>
          <a:bodyPr/>
          <a:lstStyle/>
          <a:p>
            <a:r>
              <a:rPr lang="nl-NL"/>
              <a:t>75% vind goed advies indien je er om vraagt, belangrijk</a:t>
            </a:r>
          </a:p>
          <a:p>
            <a:endParaRPr lang="nl-NL"/>
          </a:p>
          <a:p>
            <a:r>
              <a:rPr lang="nl-NL"/>
              <a:t>Bij ouderen is dit belangrijker en bij jongeren iets minder belangrijk (maar nog steeds een meerderheid die daar dan prijs op stelt).</a:t>
            </a:r>
          </a:p>
        </p:txBody>
      </p:sp>
      <p:graphicFrame>
        <p:nvGraphicFramePr>
          <p:cNvPr id="4" name="Grafiek 3">
            <a:extLst>
              <a:ext uri="{FF2B5EF4-FFF2-40B4-BE49-F238E27FC236}">
                <a16:creationId xmlns:a16="http://schemas.microsoft.com/office/drawing/2014/main" id="{580CAE47-F106-E13D-8C9D-053F472AFB5B}"/>
              </a:ext>
            </a:extLst>
          </p:cNvPr>
          <p:cNvGraphicFramePr>
            <a:graphicFrameLocks/>
          </p:cNvGraphicFramePr>
          <p:nvPr>
            <p:extLst>
              <p:ext uri="{D42A27DB-BD31-4B8C-83A1-F6EECF244321}">
                <p14:modId xmlns:p14="http://schemas.microsoft.com/office/powerpoint/2010/main" val="2115181050"/>
              </p:ext>
            </p:extLst>
          </p:nvPr>
        </p:nvGraphicFramePr>
        <p:xfrm>
          <a:off x="6096000" y="2244461"/>
          <a:ext cx="457200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597E06A8-1FB1-6481-0245-FC1ACDB77C4F}"/>
              </a:ext>
            </a:extLst>
          </p:cNvPr>
          <p:cNvSpPr>
            <a:spLocks noGrp="1"/>
          </p:cNvSpPr>
          <p:nvPr>
            <p:ph type="sldNum" sz="quarter" idx="12"/>
          </p:nvPr>
        </p:nvSpPr>
        <p:spPr/>
        <p:txBody>
          <a:bodyPr/>
          <a:lstStyle/>
          <a:p>
            <a:fld id="{4CB708E2-B0EC-4DA5-94E6-B93ACDDEBF69}" type="slidenum">
              <a:rPr lang="nl-NL" smtClean="0">
                <a:solidFill>
                  <a:schemeClr val="bg1"/>
                </a:solidFill>
              </a:rPr>
              <a:t>31</a:t>
            </a:fld>
            <a:endParaRPr lang="nl-NL">
              <a:solidFill>
                <a:schemeClr val="bg1"/>
              </a:solidFill>
            </a:endParaRPr>
          </a:p>
        </p:txBody>
      </p:sp>
    </p:spTree>
    <p:extLst>
      <p:ext uri="{BB962C8B-B14F-4D97-AF65-F5344CB8AC3E}">
        <p14:creationId xmlns:p14="http://schemas.microsoft.com/office/powerpoint/2010/main" val="77612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924F-B252-8791-52AC-2F636D191D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AFADD7-E3F3-59BB-0738-EE3C75550DC6}"/>
              </a:ext>
            </a:extLst>
          </p:cNvPr>
          <p:cNvSpPr>
            <a:spLocks noGrp="1"/>
          </p:cNvSpPr>
          <p:nvPr>
            <p:ph type="title"/>
          </p:nvPr>
        </p:nvSpPr>
        <p:spPr/>
        <p:txBody>
          <a:bodyPr/>
          <a:lstStyle/>
          <a:p>
            <a:r>
              <a:rPr lang="nl-NL" dirty="0"/>
              <a:t>Q60 Als ik zelfzorggeneesmiddelen zoals pijnstillers, producten voor de luchtwegen, maag of huid koop….</a:t>
            </a:r>
          </a:p>
        </p:txBody>
      </p:sp>
      <p:sp>
        <p:nvSpPr>
          <p:cNvPr id="3" name="Tijdelijke aanduiding voor inhoud 2">
            <a:extLst>
              <a:ext uri="{FF2B5EF4-FFF2-40B4-BE49-F238E27FC236}">
                <a16:creationId xmlns:a16="http://schemas.microsoft.com/office/drawing/2014/main" id="{CA4DCF58-DE3E-8FDC-BC37-F2F895147750}"/>
              </a:ext>
            </a:extLst>
          </p:cNvPr>
          <p:cNvSpPr>
            <a:spLocks noGrp="1"/>
          </p:cNvSpPr>
          <p:nvPr>
            <p:ph idx="1"/>
          </p:nvPr>
        </p:nvSpPr>
        <p:spPr>
          <a:xfrm>
            <a:off x="1219201" y="2244460"/>
            <a:ext cx="4378960" cy="3704821"/>
          </a:xfrm>
        </p:spPr>
        <p:txBody>
          <a:bodyPr/>
          <a:lstStyle/>
          <a:p>
            <a:r>
              <a:rPr lang="nl-NL" dirty="0"/>
              <a:t>66% van de zelfzorggeneesmiddelen gebruikers gaat ervan uit dat er in de winkel of bij de helpdesk iemand persoonlijk aanwezig is met kennis van zaken</a:t>
            </a:r>
          </a:p>
          <a:p>
            <a:r>
              <a:rPr lang="nl-NL" dirty="0"/>
              <a:t>Bij ouderen ligt dit hoger dan bij jongeren</a:t>
            </a:r>
          </a:p>
        </p:txBody>
      </p:sp>
      <p:graphicFrame>
        <p:nvGraphicFramePr>
          <p:cNvPr id="5" name="Grafiek 4">
            <a:extLst>
              <a:ext uri="{FF2B5EF4-FFF2-40B4-BE49-F238E27FC236}">
                <a16:creationId xmlns:a16="http://schemas.microsoft.com/office/drawing/2014/main" id="{8A1A5B46-17D9-68E4-2232-C804D58893CF}"/>
              </a:ext>
            </a:extLst>
          </p:cNvPr>
          <p:cNvGraphicFramePr>
            <a:graphicFrameLocks/>
          </p:cNvGraphicFramePr>
          <p:nvPr>
            <p:extLst>
              <p:ext uri="{D42A27DB-BD31-4B8C-83A1-F6EECF244321}">
                <p14:modId xmlns:p14="http://schemas.microsoft.com/office/powerpoint/2010/main" val="1822557931"/>
              </p:ext>
            </p:extLst>
          </p:nvPr>
        </p:nvGraphicFramePr>
        <p:xfrm>
          <a:off x="6014720" y="2153921"/>
          <a:ext cx="4572000" cy="37953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jdelijke aanduiding voor dianummer 3">
            <a:extLst>
              <a:ext uri="{FF2B5EF4-FFF2-40B4-BE49-F238E27FC236}">
                <a16:creationId xmlns:a16="http://schemas.microsoft.com/office/drawing/2014/main" id="{ED818D32-F71D-FCC0-CB38-9C528DC2D352}"/>
              </a:ext>
            </a:extLst>
          </p:cNvPr>
          <p:cNvSpPr>
            <a:spLocks noGrp="1"/>
          </p:cNvSpPr>
          <p:nvPr>
            <p:ph type="sldNum" sz="quarter" idx="12"/>
          </p:nvPr>
        </p:nvSpPr>
        <p:spPr/>
        <p:txBody>
          <a:bodyPr/>
          <a:lstStyle/>
          <a:p>
            <a:fld id="{4CB708E2-B0EC-4DA5-94E6-B93ACDDEBF69}" type="slidenum">
              <a:rPr lang="nl-NL" smtClean="0">
                <a:solidFill>
                  <a:schemeClr val="bg1"/>
                </a:solidFill>
              </a:rPr>
              <a:t>32</a:t>
            </a:fld>
            <a:endParaRPr lang="nl-NL">
              <a:solidFill>
                <a:schemeClr val="bg1"/>
              </a:solidFill>
            </a:endParaRPr>
          </a:p>
        </p:txBody>
      </p:sp>
    </p:spTree>
    <p:extLst>
      <p:ext uri="{BB962C8B-B14F-4D97-AF65-F5344CB8AC3E}">
        <p14:creationId xmlns:p14="http://schemas.microsoft.com/office/powerpoint/2010/main" val="277425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86F9-D225-F789-D9B4-6B85DC5046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884D06-AD04-F692-9499-CC9C876731D1}"/>
              </a:ext>
            </a:extLst>
          </p:cNvPr>
          <p:cNvSpPr>
            <a:spLocks noGrp="1"/>
          </p:cNvSpPr>
          <p:nvPr>
            <p:ph type="title"/>
          </p:nvPr>
        </p:nvSpPr>
        <p:spPr/>
        <p:txBody>
          <a:bodyPr/>
          <a:lstStyle/>
          <a:p>
            <a:r>
              <a:rPr lang="nl-NL"/>
              <a:t>Q60 Als ik zelfzorgeneesmiddelen zoals pijnstillers, producten voor de luchtwegen, maag of huid koop….</a:t>
            </a:r>
          </a:p>
        </p:txBody>
      </p:sp>
      <p:sp>
        <p:nvSpPr>
          <p:cNvPr id="7" name="Tijdelijke aanduiding voor inhoud 6">
            <a:extLst>
              <a:ext uri="{FF2B5EF4-FFF2-40B4-BE49-F238E27FC236}">
                <a16:creationId xmlns:a16="http://schemas.microsoft.com/office/drawing/2014/main" id="{93D871D5-87E0-F485-DE30-E8E727FB5176}"/>
              </a:ext>
            </a:extLst>
          </p:cNvPr>
          <p:cNvSpPr>
            <a:spLocks noGrp="1"/>
          </p:cNvSpPr>
          <p:nvPr>
            <p:ph idx="1"/>
          </p:nvPr>
        </p:nvSpPr>
        <p:spPr>
          <a:xfrm>
            <a:off x="1280160" y="2062480"/>
            <a:ext cx="4165599" cy="3866481"/>
          </a:xfrm>
        </p:spPr>
        <p:txBody>
          <a:bodyPr/>
          <a:lstStyle/>
          <a:p>
            <a:r>
              <a:rPr lang="nl-NL" dirty="0"/>
              <a:t>74% vindt het belangrijk dat zij een waarschuwing krijgen als een geneesmiddel risico’s met zich meebrengt.</a:t>
            </a:r>
          </a:p>
          <a:p>
            <a:r>
              <a:rPr lang="nl-NL" dirty="0"/>
              <a:t>Bij ouderen is dit hoger en bij jongeren lager</a:t>
            </a:r>
          </a:p>
        </p:txBody>
      </p:sp>
      <p:graphicFrame>
        <p:nvGraphicFramePr>
          <p:cNvPr id="8" name="Grafiek 7">
            <a:extLst>
              <a:ext uri="{FF2B5EF4-FFF2-40B4-BE49-F238E27FC236}">
                <a16:creationId xmlns:a16="http://schemas.microsoft.com/office/drawing/2014/main" id="{7F9611F3-5E10-4501-1FDE-1F23C4F537FE}"/>
              </a:ext>
            </a:extLst>
          </p:cNvPr>
          <p:cNvGraphicFramePr>
            <a:graphicFrameLocks/>
          </p:cNvGraphicFramePr>
          <p:nvPr>
            <p:extLst>
              <p:ext uri="{D42A27DB-BD31-4B8C-83A1-F6EECF244321}">
                <p14:modId xmlns:p14="http://schemas.microsoft.com/office/powerpoint/2010/main" val="62126111"/>
              </p:ext>
            </p:extLst>
          </p:nvPr>
        </p:nvGraphicFramePr>
        <p:xfrm>
          <a:off x="5679440" y="2062480"/>
          <a:ext cx="4572000" cy="38664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jdelijke aanduiding voor dianummer 2">
            <a:extLst>
              <a:ext uri="{FF2B5EF4-FFF2-40B4-BE49-F238E27FC236}">
                <a16:creationId xmlns:a16="http://schemas.microsoft.com/office/drawing/2014/main" id="{0A1A634D-92AD-A15A-6330-BFC6BB22AAB6}"/>
              </a:ext>
            </a:extLst>
          </p:cNvPr>
          <p:cNvSpPr>
            <a:spLocks noGrp="1"/>
          </p:cNvSpPr>
          <p:nvPr>
            <p:ph type="sldNum" sz="quarter" idx="12"/>
          </p:nvPr>
        </p:nvSpPr>
        <p:spPr/>
        <p:txBody>
          <a:bodyPr/>
          <a:lstStyle/>
          <a:p>
            <a:fld id="{4CB708E2-B0EC-4DA5-94E6-B93ACDDEBF69}" type="slidenum">
              <a:rPr lang="nl-NL" smtClean="0">
                <a:solidFill>
                  <a:schemeClr val="bg1"/>
                </a:solidFill>
              </a:rPr>
              <a:t>33</a:t>
            </a:fld>
            <a:endParaRPr lang="nl-NL">
              <a:solidFill>
                <a:schemeClr val="bg1"/>
              </a:solidFill>
            </a:endParaRPr>
          </a:p>
        </p:txBody>
      </p:sp>
    </p:spTree>
    <p:extLst>
      <p:ext uri="{BB962C8B-B14F-4D97-AF65-F5344CB8AC3E}">
        <p14:creationId xmlns:p14="http://schemas.microsoft.com/office/powerpoint/2010/main" val="207827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0A67-C67D-60F5-B93B-3880B6A162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FC8A98-835D-018A-C668-2DD94563E09C}"/>
              </a:ext>
            </a:extLst>
          </p:cNvPr>
          <p:cNvSpPr>
            <a:spLocks noGrp="1"/>
          </p:cNvSpPr>
          <p:nvPr>
            <p:ph type="title"/>
          </p:nvPr>
        </p:nvSpPr>
        <p:spPr/>
        <p:txBody>
          <a:bodyPr/>
          <a:lstStyle/>
          <a:p>
            <a:r>
              <a:rPr lang="nl-NL" dirty="0"/>
              <a:t>Q60 Als ik zelfzorggeneesmiddelen zoals pijnstillers, producten voor de luchtwegen, maag of huid koop….</a:t>
            </a:r>
          </a:p>
        </p:txBody>
      </p:sp>
      <p:sp>
        <p:nvSpPr>
          <p:cNvPr id="3" name="Tijdelijke aanduiding voor inhoud 2">
            <a:extLst>
              <a:ext uri="{FF2B5EF4-FFF2-40B4-BE49-F238E27FC236}">
                <a16:creationId xmlns:a16="http://schemas.microsoft.com/office/drawing/2014/main" id="{91D7EEFF-69BD-FF57-7BF1-586D3A2D13F0}"/>
              </a:ext>
            </a:extLst>
          </p:cNvPr>
          <p:cNvSpPr>
            <a:spLocks noGrp="1"/>
          </p:cNvSpPr>
          <p:nvPr>
            <p:ph idx="1"/>
          </p:nvPr>
        </p:nvSpPr>
        <p:spPr>
          <a:xfrm>
            <a:off x="1219201" y="2244460"/>
            <a:ext cx="4378960" cy="3704821"/>
          </a:xfrm>
        </p:spPr>
        <p:txBody>
          <a:bodyPr/>
          <a:lstStyle/>
          <a:p>
            <a:r>
              <a:rPr lang="nl-NL" dirty="0"/>
              <a:t>Bij het gebruik van zelfzorggeneesmiddelen geeft 72% aan dat de verantwoordelijkheid bij (juist) gebruik bij jezelf ligt.</a:t>
            </a:r>
          </a:p>
          <a:p>
            <a:r>
              <a:rPr lang="nl-NL" dirty="0"/>
              <a:t>Ouderen voelen zich daarin meer verantwoordelijk dan jongeren.</a:t>
            </a:r>
          </a:p>
          <a:p>
            <a:r>
              <a:rPr lang="nl-NL" dirty="0"/>
              <a:t>Omdat jongeren iets minder open staan voor advies en vaker aangeven dit te commercieel of te lang te vinden, is het opmerkelijk dat deze groep de verantwoordelijkheid toch vaker buiten zichzelf zoekt. </a:t>
            </a:r>
          </a:p>
        </p:txBody>
      </p:sp>
      <p:graphicFrame>
        <p:nvGraphicFramePr>
          <p:cNvPr id="4" name="Grafiek 3">
            <a:extLst>
              <a:ext uri="{FF2B5EF4-FFF2-40B4-BE49-F238E27FC236}">
                <a16:creationId xmlns:a16="http://schemas.microsoft.com/office/drawing/2014/main" id="{6E9D2B87-FAF0-9C19-6CE4-0421DEBEE019}"/>
              </a:ext>
            </a:extLst>
          </p:cNvPr>
          <p:cNvGraphicFramePr>
            <a:graphicFrameLocks/>
          </p:cNvGraphicFramePr>
          <p:nvPr>
            <p:extLst>
              <p:ext uri="{D42A27DB-BD31-4B8C-83A1-F6EECF244321}">
                <p14:modId xmlns:p14="http://schemas.microsoft.com/office/powerpoint/2010/main" val="2198438595"/>
              </p:ext>
            </p:extLst>
          </p:nvPr>
        </p:nvGraphicFramePr>
        <p:xfrm>
          <a:off x="6096000" y="2244461"/>
          <a:ext cx="457200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AE8C2200-9362-6933-FE5B-E6A14D907194}"/>
              </a:ext>
            </a:extLst>
          </p:cNvPr>
          <p:cNvSpPr>
            <a:spLocks noGrp="1"/>
          </p:cNvSpPr>
          <p:nvPr>
            <p:ph type="sldNum" sz="quarter" idx="12"/>
          </p:nvPr>
        </p:nvSpPr>
        <p:spPr/>
        <p:txBody>
          <a:bodyPr/>
          <a:lstStyle/>
          <a:p>
            <a:fld id="{4CB708E2-B0EC-4DA5-94E6-B93ACDDEBF69}" type="slidenum">
              <a:rPr lang="nl-NL" smtClean="0">
                <a:solidFill>
                  <a:schemeClr val="bg1"/>
                </a:solidFill>
              </a:rPr>
              <a:t>34</a:t>
            </a:fld>
            <a:endParaRPr lang="nl-NL">
              <a:solidFill>
                <a:schemeClr val="bg1"/>
              </a:solidFill>
            </a:endParaRPr>
          </a:p>
        </p:txBody>
      </p:sp>
    </p:spTree>
    <p:extLst>
      <p:ext uri="{BB962C8B-B14F-4D97-AF65-F5344CB8AC3E}">
        <p14:creationId xmlns:p14="http://schemas.microsoft.com/office/powerpoint/2010/main" val="2000166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90197-4A21-531C-091A-A823E1A8FE8E}"/>
              </a:ext>
            </a:extLst>
          </p:cNvPr>
          <p:cNvSpPr>
            <a:spLocks noGrp="1"/>
          </p:cNvSpPr>
          <p:nvPr>
            <p:ph type="title"/>
          </p:nvPr>
        </p:nvSpPr>
        <p:spPr/>
        <p:txBody>
          <a:bodyPr/>
          <a:lstStyle/>
          <a:p>
            <a:r>
              <a:rPr lang="nl-NL"/>
              <a:t>Q61 In hoeverre bent u het eens met de volgende stellingen </a:t>
            </a:r>
          </a:p>
        </p:txBody>
      </p:sp>
      <p:sp>
        <p:nvSpPr>
          <p:cNvPr id="3" name="Tijdelijke aanduiding voor inhoud 2">
            <a:extLst>
              <a:ext uri="{FF2B5EF4-FFF2-40B4-BE49-F238E27FC236}">
                <a16:creationId xmlns:a16="http://schemas.microsoft.com/office/drawing/2014/main" id="{B4754510-1C47-F51D-ECF5-0D4CC43F5736}"/>
              </a:ext>
            </a:extLst>
          </p:cNvPr>
          <p:cNvSpPr>
            <a:spLocks noGrp="1"/>
          </p:cNvSpPr>
          <p:nvPr>
            <p:ph idx="1"/>
          </p:nvPr>
        </p:nvSpPr>
        <p:spPr>
          <a:xfrm>
            <a:off x="1042093" y="2148864"/>
            <a:ext cx="4982788" cy="3704821"/>
          </a:xfrm>
        </p:spPr>
        <p:txBody>
          <a:bodyPr/>
          <a:lstStyle/>
          <a:p>
            <a:r>
              <a:rPr lang="nl-NL" sz="1600" dirty="0"/>
              <a:t>Naarmate mensen ouder zijn, geven zij meer voorkeur aan de apotheek</a:t>
            </a:r>
          </a:p>
          <a:p>
            <a:r>
              <a:rPr lang="nl-NL" sz="1600" dirty="0"/>
              <a:t>Een kleine meerderheid van 54% is het eens met deze stelling</a:t>
            </a:r>
          </a:p>
          <a:p>
            <a:r>
              <a:rPr lang="nl-NL" sz="1600" dirty="0"/>
              <a:t>Ouderen zijn het hier meer mee eens dan jongeren</a:t>
            </a:r>
          </a:p>
        </p:txBody>
      </p:sp>
      <p:graphicFrame>
        <p:nvGraphicFramePr>
          <p:cNvPr id="4" name="Grafiek 3">
            <a:extLst>
              <a:ext uri="{FF2B5EF4-FFF2-40B4-BE49-F238E27FC236}">
                <a16:creationId xmlns:a16="http://schemas.microsoft.com/office/drawing/2014/main" id="{EB15CB30-1F6D-6FED-6C03-B6D8F431F51B}"/>
              </a:ext>
            </a:extLst>
          </p:cNvPr>
          <p:cNvGraphicFramePr>
            <a:graphicFrameLocks/>
          </p:cNvGraphicFramePr>
          <p:nvPr>
            <p:extLst>
              <p:ext uri="{D42A27DB-BD31-4B8C-83A1-F6EECF244321}">
                <p14:modId xmlns:p14="http://schemas.microsoft.com/office/powerpoint/2010/main" val="3881576559"/>
              </p:ext>
            </p:extLst>
          </p:nvPr>
        </p:nvGraphicFramePr>
        <p:xfrm>
          <a:off x="6360160" y="2148865"/>
          <a:ext cx="457200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6BB61C36-F9C2-03AC-8E08-89566C493121}"/>
              </a:ext>
            </a:extLst>
          </p:cNvPr>
          <p:cNvSpPr>
            <a:spLocks noGrp="1"/>
          </p:cNvSpPr>
          <p:nvPr>
            <p:ph type="sldNum" sz="quarter" idx="12"/>
          </p:nvPr>
        </p:nvSpPr>
        <p:spPr/>
        <p:txBody>
          <a:bodyPr/>
          <a:lstStyle/>
          <a:p>
            <a:fld id="{4CB708E2-B0EC-4DA5-94E6-B93ACDDEBF69}" type="slidenum">
              <a:rPr lang="nl-NL" smtClean="0">
                <a:solidFill>
                  <a:schemeClr val="bg1"/>
                </a:solidFill>
              </a:rPr>
              <a:t>35</a:t>
            </a:fld>
            <a:endParaRPr lang="nl-NL">
              <a:solidFill>
                <a:schemeClr val="bg1"/>
              </a:solidFill>
            </a:endParaRPr>
          </a:p>
        </p:txBody>
      </p:sp>
    </p:spTree>
    <p:extLst>
      <p:ext uri="{BB962C8B-B14F-4D97-AF65-F5344CB8AC3E}">
        <p14:creationId xmlns:p14="http://schemas.microsoft.com/office/powerpoint/2010/main" val="317279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8AC63-35B3-3D5E-08FA-D2B1DD9214C6}"/>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A289F1B3-6D7D-26A6-EF7E-CCE1C3C7B89E}"/>
              </a:ext>
            </a:extLst>
          </p:cNvPr>
          <p:cNvSpPr>
            <a:spLocks noGrp="1"/>
          </p:cNvSpPr>
          <p:nvPr>
            <p:ph idx="1"/>
          </p:nvPr>
        </p:nvSpPr>
        <p:spPr>
          <a:xfrm>
            <a:off x="1219201" y="2244460"/>
            <a:ext cx="4328160" cy="3704821"/>
          </a:xfrm>
        </p:spPr>
        <p:txBody>
          <a:bodyPr/>
          <a:lstStyle/>
          <a:p>
            <a:r>
              <a:rPr lang="nl-NL" dirty="0"/>
              <a:t>43% gaat voor advies bij voorkeur naar een drogist als het gaat om zelfzorggeneesmiddelen</a:t>
            </a:r>
          </a:p>
          <a:p>
            <a:r>
              <a:rPr lang="nl-NL" dirty="0"/>
              <a:t>Dit ligt bij alle leeftijdsgroepen vrijwel hetzelfde.</a:t>
            </a:r>
          </a:p>
          <a:p>
            <a:endParaRPr lang="nl-NL" dirty="0"/>
          </a:p>
          <a:p>
            <a:pPr marL="0" indent="0">
              <a:buNone/>
            </a:pPr>
            <a:endParaRPr lang="nl-NL" dirty="0"/>
          </a:p>
          <a:p>
            <a:endParaRPr lang="nl-NL" dirty="0"/>
          </a:p>
        </p:txBody>
      </p:sp>
      <p:graphicFrame>
        <p:nvGraphicFramePr>
          <p:cNvPr id="4" name="Grafiek 3">
            <a:extLst>
              <a:ext uri="{FF2B5EF4-FFF2-40B4-BE49-F238E27FC236}">
                <a16:creationId xmlns:a16="http://schemas.microsoft.com/office/drawing/2014/main" id="{EB15CB30-1F6D-6FED-6C03-B6D8F431F51B}"/>
              </a:ext>
            </a:extLst>
          </p:cNvPr>
          <p:cNvGraphicFramePr>
            <a:graphicFrameLocks/>
          </p:cNvGraphicFramePr>
          <p:nvPr>
            <p:extLst>
              <p:ext uri="{D42A27DB-BD31-4B8C-83A1-F6EECF244321}">
                <p14:modId xmlns:p14="http://schemas.microsoft.com/office/powerpoint/2010/main" val="4242979022"/>
              </p:ext>
            </p:extLst>
          </p:nvPr>
        </p:nvGraphicFramePr>
        <p:xfrm>
          <a:off x="6201882" y="2506257"/>
          <a:ext cx="4572000" cy="3133725"/>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6B1143B3-8124-8FE9-E3ED-84C36149A847}"/>
              </a:ext>
            </a:extLst>
          </p:cNvPr>
          <p:cNvSpPr>
            <a:spLocks noGrp="1"/>
          </p:cNvSpPr>
          <p:nvPr>
            <p:ph type="sldNum" sz="quarter" idx="12"/>
          </p:nvPr>
        </p:nvSpPr>
        <p:spPr/>
        <p:txBody>
          <a:bodyPr/>
          <a:lstStyle/>
          <a:p>
            <a:fld id="{4CB708E2-B0EC-4DA5-94E6-B93ACDDEBF69}" type="slidenum">
              <a:rPr lang="nl-NL" smtClean="0">
                <a:solidFill>
                  <a:schemeClr val="bg1"/>
                </a:solidFill>
              </a:rPr>
              <a:t>36</a:t>
            </a:fld>
            <a:endParaRPr lang="nl-NL">
              <a:solidFill>
                <a:schemeClr val="bg1"/>
              </a:solidFill>
            </a:endParaRPr>
          </a:p>
        </p:txBody>
      </p:sp>
    </p:spTree>
    <p:extLst>
      <p:ext uri="{BB962C8B-B14F-4D97-AF65-F5344CB8AC3E}">
        <p14:creationId xmlns:p14="http://schemas.microsoft.com/office/powerpoint/2010/main" val="769205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FC559-2AF2-3AA7-0A88-B7C9E62B8E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0FA33C-35DC-33B3-2EA2-50E13A7B89DE}"/>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815E8F6A-A1C0-D7B0-A5C3-AEA3B89A524D}"/>
              </a:ext>
            </a:extLst>
          </p:cNvPr>
          <p:cNvSpPr>
            <a:spLocks noGrp="1"/>
          </p:cNvSpPr>
          <p:nvPr>
            <p:ph idx="1"/>
          </p:nvPr>
        </p:nvSpPr>
        <p:spPr>
          <a:xfrm>
            <a:off x="1209041" y="2519680"/>
            <a:ext cx="4561840" cy="2931761"/>
          </a:xfrm>
        </p:spPr>
        <p:txBody>
          <a:bodyPr/>
          <a:lstStyle/>
          <a:p>
            <a:r>
              <a:rPr lang="nl-NL"/>
              <a:t>Zeker niet altijd wordt de bijsluiter gelezen. In 58% van de gevallen is dit wel het geval.</a:t>
            </a:r>
          </a:p>
          <a:p>
            <a:r>
              <a:rPr lang="nl-NL"/>
              <a:t>Bij ouderen meer dan bij jongeren</a:t>
            </a:r>
          </a:p>
        </p:txBody>
      </p:sp>
      <p:graphicFrame>
        <p:nvGraphicFramePr>
          <p:cNvPr id="4" name="Grafiek 3">
            <a:extLst>
              <a:ext uri="{FF2B5EF4-FFF2-40B4-BE49-F238E27FC236}">
                <a16:creationId xmlns:a16="http://schemas.microsoft.com/office/drawing/2014/main" id="{EB15CB30-1F6D-6FED-6C03-B6D8F431F51B}"/>
              </a:ext>
            </a:extLst>
          </p:cNvPr>
          <p:cNvGraphicFramePr>
            <a:graphicFrameLocks/>
          </p:cNvGraphicFramePr>
          <p:nvPr>
            <p:extLst>
              <p:ext uri="{D42A27DB-BD31-4B8C-83A1-F6EECF244321}">
                <p14:modId xmlns:p14="http://schemas.microsoft.com/office/powerpoint/2010/main" val="1066497528"/>
              </p:ext>
            </p:extLst>
          </p:nvPr>
        </p:nvGraphicFramePr>
        <p:xfrm>
          <a:off x="6421121" y="2418697"/>
          <a:ext cx="4572000" cy="31337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3D6AEE87-14B2-0E52-FB21-41EE6AA59F37}"/>
              </a:ext>
            </a:extLst>
          </p:cNvPr>
          <p:cNvSpPr txBox="1"/>
          <p:nvPr/>
        </p:nvSpPr>
        <p:spPr>
          <a:xfrm>
            <a:off x="6512560" y="1996460"/>
            <a:ext cx="4165600" cy="523220"/>
          </a:xfrm>
          <a:prstGeom prst="rect">
            <a:avLst/>
          </a:prstGeom>
          <a:noFill/>
        </p:spPr>
        <p:txBody>
          <a:bodyPr wrap="square">
            <a:spAutoFit/>
          </a:bodyPr>
          <a:lstStyle/>
          <a:p>
            <a:r>
              <a:rPr lang="nl-NL" sz="1400" b="1"/>
              <a:t>q0061_0003 Ik lees altijd de bijsluiter van geneesmiddelen</a:t>
            </a:r>
          </a:p>
        </p:txBody>
      </p:sp>
      <p:sp>
        <p:nvSpPr>
          <p:cNvPr id="5" name="Tijdelijke aanduiding voor dianummer 4">
            <a:extLst>
              <a:ext uri="{FF2B5EF4-FFF2-40B4-BE49-F238E27FC236}">
                <a16:creationId xmlns:a16="http://schemas.microsoft.com/office/drawing/2014/main" id="{4668C461-76A5-B776-B45F-17269FBC08C1}"/>
              </a:ext>
            </a:extLst>
          </p:cNvPr>
          <p:cNvSpPr>
            <a:spLocks noGrp="1"/>
          </p:cNvSpPr>
          <p:nvPr>
            <p:ph type="sldNum" sz="quarter" idx="12"/>
          </p:nvPr>
        </p:nvSpPr>
        <p:spPr/>
        <p:txBody>
          <a:bodyPr/>
          <a:lstStyle/>
          <a:p>
            <a:fld id="{4CB708E2-B0EC-4DA5-94E6-B93ACDDEBF69}" type="slidenum">
              <a:rPr lang="nl-NL" smtClean="0">
                <a:solidFill>
                  <a:schemeClr val="bg1"/>
                </a:solidFill>
              </a:rPr>
              <a:t>37</a:t>
            </a:fld>
            <a:endParaRPr lang="nl-NL">
              <a:solidFill>
                <a:schemeClr val="bg1"/>
              </a:solidFill>
            </a:endParaRPr>
          </a:p>
        </p:txBody>
      </p:sp>
    </p:spTree>
    <p:extLst>
      <p:ext uri="{BB962C8B-B14F-4D97-AF65-F5344CB8AC3E}">
        <p14:creationId xmlns:p14="http://schemas.microsoft.com/office/powerpoint/2010/main" val="312197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919D-14A3-4396-0E12-213A041E9B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2C52AA-0914-09D5-6FDB-54728EBF2DA8}"/>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6F434E5C-E20E-BE2F-D770-9FECAE4E8146}"/>
              </a:ext>
            </a:extLst>
          </p:cNvPr>
          <p:cNvSpPr>
            <a:spLocks noGrp="1"/>
          </p:cNvSpPr>
          <p:nvPr>
            <p:ph idx="1"/>
          </p:nvPr>
        </p:nvSpPr>
        <p:spPr>
          <a:xfrm>
            <a:off x="1113317" y="2235200"/>
            <a:ext cx="4525483" cy="3642961"/>
          </a:xfrm>
        </p:spPr>
        <p:txBody>
          <a:bodyPr/>
          <a:lstStyle/>
          <a:p>
            <a:r>
              <a:rPr lang="nl-NL" dirty="0"/>
              <a:t>In de helft van de gevallen treft de consument voldoende deskundigen aan bij de drogist die advies kunnen geven over geneesmiddelen</a:t>
            </a:r>
          </a:p>
          <a:p>
            <a:pPr marL="0" indent="0">
              <a:buNone/>
            </a:pPr>
            <a:endParaRPr lang="nl-NL" dirty="0"/>
          </a:p>
        </p:txBody>
      </p:sp>
      <p:graphicFrame>
        <p:nvGraphicFramePr>
          <p:cNvPr id="4" name="Grafiek 3">
            <a:extLst>
              <a:ext uri="{FF2B5EF4-FFF2-40B4-BE49-F238E27FC236}">
                <a16:creationId xmlns:a16="http://schemas.microsoft.com/office/drawing/2014/main" id="{E012C52D-0B1F-985A-E347-8B453EED0C68}"/>
              </a:ext>
            </a:extLst>
          </p:cNvPr>
          <p:cNvGraphicFramePr>
            <a:graphicFrameLocks/>
          </p:cNvGraphicFramePr>
          <p:nvPr>
            <p:extLst>
              <p:ext uri="{D42A27DB-BD31-4B8C-83A1-F6EECF244321}">
                <p14:modId xmlns:p14="http://schemas.microsoft.com/office/powerpoint/2010/main" val="3573243956"/>
              </p:ext>
            </p:extLst>
          </p:nvPr>
        </p:nvGraphicFramePr>
        <p:xfrm>
          <a:off x="6096000" y="2247074"/>
          <a:ext cx="4572000" cy="3642961"/>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A255EF44-8F7D-B027-AAC5-D3B81D476725}"/>
              </a:ext>
            </a:extLst>
          </p:cNvPr>
          <p:cNvSpPr>
            <a:spLocks noGrp="1"/>
          </p:cNvSpPr>
          <p:nvPr>
            <p:ph type="sldNum" sz="quarter" idx="12"/>
          </p:nvPr>
        </p:nvSpPr>
        <p:spPr/>
        <p:txBody>
          <a:bodyPr/>
          <a:lstStyle/>
          <a:p>
            <a:fld id="{4CB708E2-B0EC-4DA5-94E6-B93ACDDEBF69}" type="slidenum">
              <a:rPr lang="nl-NL" smtClean="0">
                <a:solidFill>
                  <a:schemeClr val="bg1"/>
                </a:solidFill>
              </a:rPr>
              <a:t>38</a:t>
            </a:fld>
            <a:endParaRPr lang="nl-NL">
              <a:solidFill>
                <a:schemeClr val="bg1"/>
              </a:solidFill>
            </a:endParaRPr>
          </a:p>
        </p:txBody>
      </p:sp>
    </p:spTree>
    <p:extLst>
      <p:ext uri="{BB962C8B-B14F-4D97-AF65-F5344CB8AC3E}">
        <p14:creationId xmlns:p14="http://schemas.microsoft.com/office/powerpoint/2010/main" val="253597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BD788-287E-18C2-5570-27CDCA0A44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E9AE97-B1DD-7708-60F4-BFA451958253}"/>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1A5C1C61-BB28-9B4E-D7AE-1E97DFBCB91E}"/>
              </a:ext>
            </a:extLst>
          </p:cNvPr>
          <p:cNvSpPr>
            <a:spLocks noGrp="1"/>
          </p:cNvSpPr>
          <p:nvPr>
            <p:ph idx="1"/>
          </p:nvPr>
        </p:nvSpPr>
        <p:spPr>
          <a:xfrm>
            <a:off x="1219201" y="2072640"/>
            <a:ext cx="4795520" cy="3876641"/>
          </a:xfrm>
        </p:spPr>
        <p:txBody>
          <a:bodyPr/>
          <a:lstStyle/>
          <a:p>
            <a:r>
              <a:rPr lang="nl-NL" dirty="0"/>
              <a:t>Gebruikers van zelfzorggeneesmiddelen onderkennen in de meeste gevallen wel dat er risico’s verbonden zijn aan het gebruik. </a:t>
            </a:r>
          </a:p>
        </p:txBody>
      </p:sp>
      <p:graphicFrame>
        <p:nvGraphicFramePr>
          <p:cNvPr id="4" name="Grafiek 3">
            <a:extLst>
              <a:ext uri="{FF2B5EF4-FFF2-40B4-BE49-F238E27FC236}">
                <a16:creationId xmlns:a16="http://schemas.microsoft.com/office/drawing/2014/main" id="{E012C52D-0B1F-985A-E347-8B453EED0C68}"/>
              </a:ext>
            </a:extLst>
          </p:cNvPr>
          <p:cNvGraphicFramePr>
            <a:graphicFrameLocks/>
          </p:cNvGraphicFramePr>
          <p:nvPr>
            <p:extLst>
              <p:ext uri="{D42A27DB-BD31-4B8C-83A1-F6EECF244321}">
                <p14:modId xmlns:p14="http://schemas.microsoft.com/office/powerpoint/2010/main" val="1837107070"/>
              </p:ext>
            </p:extLst>
          </p:nvPr>
        </p:nvGraphicFramePr>
        <p:xfrm>
          <a:off x="6512560" y="2260599"/>
          <a:ext cx="4572000" cy="36886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B943C576-DC94-39C1-AEF0-CBC9D4A5BD5B}"/>
              </a:ext>
            </a:extLst>
          </p:cNvPr>
          <p:cNvSpPr txBox="1"/>
          <p:nvPr/>
        </p:nvSpPr>
        <p:spPr>
          <a:xfrm>
            <a:off x="6512560" y="1991294"/>
            <a:ext cx="4358640" cy="538609"/>
          </a:xfrm>
          <a:prstGeom prst="rect">
            <a:avLst/>
          </a:prstGeom>
          <a:noFill/>
        </p:spPr>
        <p:txBody>
          <a:bodyPr wrap="square">
            <a:spAutoFit/>
          </a:bodyPr>
          <a:lstStyle/>
          <a:p>
            <a:r>
              <a:rPr lang="nl-NL" sz="1100" b="1" i="0" u="none" strike="noStrike">
                <a:solidFill>
                  <a:srgbClr val="000000"/>
                </a:solidFill>
                <a:effectLst/>
                <a:latin typeface="Aptos Narrow" panose="020B0004020202020204" pitchFamily="34" charset="0"/>
              </a:rPr>
              <a:t>q0061_0005 Zelfzorggeneesmiddelen zoals pijnstillers zijn veilig omdat ze zonder recept verkrijgbaar zijn</a:t>
            </a:r>
            <a:r>
              <a:rPr lang="nl-NL"/>
              <a:t> </a:t>
            </a:r>
          </a:p>
        </p:txBody>
      </p:sp>
      <p:sp>
        <p:nvSpPr>
          <p:cNvPr id="5" name="Tijdelijke aanduiding voor dianummer 4">
            <a:extLst>
              <a:ext uri="{FF2B5EF4-FFF2-40B4-BE49-F238E27FC236}">
                <a16:creationId xmlns:a16="http://schemas.microsoft.com/office/drawing/2014/main" id="{C21254F8-695C-D7B2-46D5-2067FED22E34}"/>
              </a:ext>
            </a:extLst>
          </p:cNvPr>
          <p:cNvSpPr>
            <a:spLocks noGrp="1"/>
          </p:cNvSpPr>
          <p:nvPr>
            <p:ph type="sldNum" sz="quarter" idx="12"/>
          </p:nvPr>
        </p:nvSpPr>
        <p:spPr/>
        <p:txBody>
          <a:bodyPr/>
          <a:lstStyle/>
          <a:p>
            <a:fld id="{4CB708E2-B0EC-4DA5-94E6-B93ACDDEBF69}" type="slidenum">
              <a:rPr lang="nl-NL" smtClean="0">
                <a:solidFill>
                  <a:schemeClr val="bg1"/>
                </a:solidFill>
              </a:rPr>
              <a:t>39</a:t>
            </a:fld>
            <a:endParaRPr lang="nl-NL">
              <a:solidFill>
                <a:schemeClr val="bg1"/>
              </a:solidFill>
            </a:endParaRPr>
          </a:p>
        </p:txBody>
      </p:sp>
    </p:spTree>
    <p:extLst>
      <p:ext uri="{BB962C8B-B14F-4D97-AF65-F5344CB8AC3E}">
        <p14:creationId xmlns:p14="http://schemas.microsoft.com/office/powerpoint/2010/main" val="290015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C47C0FD-ED16-250F-E56F-60A74F2E275C}"/>
              </a:ext>
            </a:extLst>
          </p:cNvPr>
          <p:cNvSpPr>
            <a:spLocks noGrp="1"/>
          </p:cNvSpPr>
          <p:nvPr>
            <p:ph type="title"/>
          </p:nvPr>
        </p:nvSpPr>
        <p:spPr/>
        <p:txBody>
          <a:bodyPr/>
          <a:lstStyle/>
          <a:p>
            <a:r>
              <a:rPr lang="nl-NL" sz="2000" dirty="0">
                <a:solidFill>
                  <a:schemeClr val="bg1">
                    <a:lumMod val="50000"/>
                  </a:schemeClr>
                </a:solidFill>
              </a:rPr>
              <a:t>Kennis omtrent het gebruik van zelfzorg-pijnstillers</a:t>
            </a:r>
          </a:p>
        </p:txBody>
      </p:sp>
      <p:sp>
        <p:nvSpPr>
          <p:cNvPr id="7" name="Ondertitel 6">
            <a:extLst>
              <a:ext uri="{FF2B5EF4-FFF2-40B4-BE49-F238E27FC236}">
                <a16:creationId xmlns:a16="http://schemas.microsoft.com/office/drawing/2014/main" id="{CC4AD6FA-4F8D-C468-C461-76D029D7259B}"/>
              </a:ext>
            </a:extLst>
          </p:cNvPr>
          <p:cNvSpPr>
            <a:spLocks noGrp="1"/>
          </p:cNvSpPr>
          <p:nvPr>
            <p:ph idx="1"/>
          </p:nvPr>
        </p:nvSpPr>
        <p:spPr>
          <a:xfrm>
            <a:off x="1007435" y="2144958"/>
            <a:ext cx="9965365" cy="3704821"/>
          </a:xfrm>
        </p:spPr>
        <p:txBody>
          <a:bodyPr/>
          <a:lstStyle/>
          <a:p>
            <a:pPr marL="0" indent="0">
              <a:buNone/>
            </a:pPr>
            <a:r>
              <a:rPr lang="nl-NL" dirty="0"/>
              <a:t>Kennis omtrent het gebruik van zelfzorg-pijnstillers</a:t>
            </a:r>
          </a:p>
          <a:p>
            <a:pPr marL="0" indent="0">
              <a:buNone/>
            </a:pPr>
            <a:r>
              <a:rPr lang="nl-NL" dirty="0"/>
              <a:t>blijft lastig. 40% geeft zichzelf een onvoldoende.</a:t>
            </a:r>
          </a:p>
          <a:p>
            <a:pPr marL="0" indent="0">
              <a:buNone/>
            </a:pPr>
            <a:endParaRPr lang="nl-NL" dirty="0"/>
          </a:p>
          <a:p>
            <a:pPr marL="0" indent="0">
              <a:buNone/>
            </a:pPr>
            <a:r>
              <a:rPr lang="nl-NL" dirty="0"/>
              <a:t>Naarmate iemand ouder is, geeft men aan meer kennis </a:t>
            </a:r>
          </a:p>
          <a:p>
            <a:pPr marL="0" indent="0">
              <a:buNone/>
            </a:pPr>
            <a:r>
              <a:rPr lang="nl-NL" dirty="0"/>
              <a:t>te hebben.</a:t>
            </a:r>
          </a:p>
          <a:p>
            <a:pPr marL="0" indent="0">
              <a:buNone/>
            </a:pPr>
            <a:endParaRPr lang="nl-NL" dirty="0"/>
          </a:p>
          <a:p>
            <a:pPr marL="0" indent="0">
              <a:buNone/>
            </a:pPr>
            <a:r>
              <a:rPr lang="nl-NL" dirty="0"/>
              <a:t>Gelukkig erkennen veel mensen het gebrek aan kennis,</a:t>
            </a:r>
          </a:p>
          <a:p>
            <a:pPr marL="0" indent="0">
              <a:buNone/>
            </a:pPr>
            <a:r>
              <a:rPr lang="nl-NL" dirty="0"/>
              <a:t>Waardoor de rol van advies, voorlichting en inlezen</a:t>
            </a:r>
          </a:p>
          <a:p>
            <a:pPr marL="0" indent="0">
              <a:buNone/>
            </a:pPr>
            <a:r>
              <a:rPr lang="nl-NL" dirty="0"/>
              <a:t>cruciaal is. </a:t>
            </a:r>
          </a:p>
          <a:p>
            <a:pPr marL="0" indent="0">
              <a:buNone/>
            </a:pPr>
            <a:endParaRPr lang="nl-NL" dirty="0"/>
          </a:p>
          <a:p>
            <a:pPr marL="0" indent="0">
              <a:buNone/>
            </a:pPr>
            <a:r>
              <a:rPr lang="nl-NL" u="sng" dirty="0"/>
              <a:t>Maar hoe is het gesteld met de werkelijke kennis</a:t>
            </a:r>
            <a:r>
              <a:rPr lang="nl-NL" dirty="0"/>
              <a:t>?</a:t>
            </a:r>
          </a:p>
        </p:txBody>
      </p:sp>
      <p:graphicFrame>
        <p:nvGraphicFramePr>
          <p:cNvPr id="8" name="Grafiek 7">
            <a:extLst>
              <a:ext uri="{FF2B5EF4-FFF2-40B4-BE49-F238E27FC236}">
                <a16:creationId xmlns:a16="http://schemas.microsoft.com/office/drawing/2014/main" id="{0D83C978-0770-E3FF-6BBB-8D972BCAFF1B}"/>
              </a:ext>
            </a:extLst>
          </p:cNvPr>
          <p:cNvGraphicFramePr>
            <a:graphicFrameLocks/>
          </p:cNvGraphicFramePr>
          <p:nvPr>
            <p:extLst>
              <p:ext uri="{D42A27DB-BD31-4B8C-83A1-F6EECF244321}">
                <p14:modId xmlns:p14="http://schemas.microsoft.com/office/powerpoint/2010/main" val="1269432854"/>
              </p:ext>
            </p:extLst>
          </p:nvPr>
        </p:nvGraphicFramePr>
        <p:xfrm>
          <a:off x="5567680" y="1849120"/>
          <a:ext cx="5405120" cy="42468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a:extLst>
              <a:ext uri="{FF2B5EF4-FFF2-40B4-BE49-F238E27FC236}">
                <a16:creationId xmlns:a16="http://schemas.microsoft.com/office/drawing/2014/main" id="{FEE441E8-0E2D-E1CA-7419-0E8510434F70}"/>
              </a:ext>
            </a:extLst>
          </p:cNvPr>
          <p:cNvSpPr txBox="1"/>
          <p:nvPr/>
        </p:nvSpPr>
        <p:spPr>
          <a:xfrm>
            <a:off x="7591375" y="5923138"/>
            <a:ext cx="1728358" cy="246221"/>
          </a:xfrm>
          <a:prstGeom prst="rect">
            <a:avLst/>
          </a:prstGeom>
          <a:noFill/>
        </p:spPr>
        <p:txBody>
          <a:bodyPr wrap="none" rtlCol="0">
            <a:spAutoFit/>
          </a:bodyPr>
          <a:lstStyle/>
          <a:p>
            <a:r>
              <a:rPr lang="nl-NL" sz="1000"/>
              <a:t>1-5                     6-7              &gt;=8</a:t>
            </a:r>
          </a:p>
        </p:txBody>
      </p:sp>
      <p:sp>
        <p:nvSpPr>
          <p:cNvPr id="11" name="Ovaal 10">
            <a:extLst>
              <a:ext uri="{FF2B5EF4-FFF2-40B4-BE49-F238E27FC236}">
                <a16:creationId xmlns:a16="http://schemas.microsoft.com/office/drawing/2014/main" id="{5EF692E7-53AA-EA33-F102-365CA04D61E2}"/>
              </a:ext>
            </a:extLst>
          </p:cNvPr>
          <p:cNvSpPr/>
          <p:nvPr/>
        </p:nvSpPr>
        <p:spPr>
          <a:xfrm>
            <a:off x="6471920" y="2926080"/>
            <a:ext cx="4470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000"/>
              <a:t>67</a:t>
            </a:r>
          </a:p>
        </p:txBody>
      </p:sp>
      <p:sp>
        <p:nvSpPr>
          <p:cNvPr id="12" name="Ovaal 11">
            <a:extLst>
              <a:ext uri="{FF2B5EF4-FFF2-40B4-BE49-F238E27FC236}">
                <a16:creationId xmlns:a16="http://schemas.microsoft.com/office/drawing/2014/main" id="{15E67B20-9EEC-4C2B-1E1B-C209E7579938}"/>
              </a:ext>
            </a:extLst>
          </p:cNvPr>
          <p:cNvSpPr/>
          <p:nvPr/>
        </p:nvSpPr>
        <p:spPr>
          <a:xfrm>
            <a:off x="7650480" y="3027680"/>
            <a:ext cx="4470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000"/>
              <a:t>71</a:t>
            </a:r>
          </a:p>
        </p:txBody>
      </p:sp>
      <p:sp>
        <p:nvSpPr>
          <p:cNvPr id="13" name="Ovaal 12">
            <a:extLst>
              <a:ext uri="{FF2B5EF4-FFF2-40B4-BE49-F238E27FC236}">
                <a16:creationId xmlns:a16="http://schemas.microsoft.com/office/drawing/2014/main" id="{E2F65D75-74B4-FD55-64E2-4F29598482F3}"/>
              </a:ext>
            </a:extLst>
          </p:cNvPr>
          <p:cNvSpPr/>
          <p:nvPr/>
        </p:nvSpPr>
        <p:spPr>
          <a:xfrm>
            <a:off x="8829040" y="3103880"/>
            <a:ext cx="4470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000"/>
              <a:t>81</a:t>
            </a:r>
          </a:p>
        </p:txBody>
      </p:sp>
      <p:sp>
        <p:nvSpPr>
          <p:cNvPr id="14" name="Ovaal 13">
            <a:extLst>
              <a:ext uri="{FF2B5EF4-FFF2-40B4-BE49-F238E27FC236}">
                <a16:creationId xmlns:a16="http://schemas.microsoft.com/office/drawing/2014/main" id="{498B8F88-18FE-4994-DD4D-7468295E83FE}"/>
              </a:ext>
            </a:extLst>
          </p:cNvPr>
          <p:cNvSpPr/>
          <p:nvPr/>
        </p:nvSpPr>
        <p:spPr>
          <a:xfrm>
            <a:off x="9997440" y="3032760"/>
            <a:ext cx="447040" cy="39624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000"/>
              <a:t>74</a:t>
            </a:r>
          </a:p>
        </p:txBody>
      </p:sp>
      <p:sp>
        <p:nvSpPr>
          <p:cNvPr id="15" name="Ovaal 14">
            <a:extLst>
              <a:ext uri="{FF2B5EF4-FFF2-40B4-BE49-F238E27FC236}">
                <a16:creationId xmlns:a16="http://schemas.microsoft.com/office/drawing/2014/main" id="{D4A9560B-D327-6AFE-3A4E-3A25905BB44D}"/>
              </a:ext>
            </a:extLst>
          </p:cNvPr>
          <p:cNvSpPr/>
          <p:nvPr/>
        </p:nvSpPr>
        <p:spPr>
          <a:xfrm>
            <a:off x="9432271" y="5802802"/>
            <a:ext cx="314960" cy="277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sz="1000"/>
          </a:p>
        </p:txBody>
      </p:sp>
      <p:sp>
        <p:nvSpPr>
          <p:cNvPr id="16" name="Tekstvak 15">
            <a:extLst>
              <a:ext uri="{FF2B5EF4-FFF2-40B4-BE49-F238E27FC236}">
                <a16:creationId xmlns:a16="http://schemas.microsoft.com/office/drawing/2014/main" id="{0AB111F8-A7F3-0357-3555-037ABED73375}"/>
              </a:ext>
            </a:extLst>
          </p:cNvPr>
          <p:cNvSpPr txBox="1"/>
          <p:nvPr/>
        </p:nvSpPr>
        <p:spPr>
          <a:xfrm>
            <a:off x="9834138" y="5802803"/>
            <a:ext cx="1462965" cy="276999"/>
          </a:xfrm>
          <a:prstGeom prst="rect">
            <a:avLst/>
          </a:prstGeom>
          <a:noFill/>
        </p:spPr>
        <p:txBody>
          <a:bodyPr wrap="none" rtlCol="0">
            <a:spAutoFit/>
          </a:bodyPr>
          <a:lstStyle/>
          <a:p>
            <a:r>
              <a:rPr lang="nl-NL" sz="1200"/>
              <a:t>Nett promoter score</a:t>
            </a:r>
          </a:p>
        </p:txBody>
      </p:sp>
      <p:sp>
        <p:nvSpPr>
          <p:cNvPr id="2" name="Tijdelijke aanduiding voor dianummer 1">
            <a:extLst>
              <a:ext uri="{FF2B5EF4-FFF2-40B4-BE49-F238E27FC236}">
                <a16:creationId xmlns:a16="http://schemas.microsoft.com/office/drawing/2014/main" id="{15E936A5-AAB4-14EF-455F-E988EFF907B4}"/>
              </a:ext>
            </a:extLst>
          </p:cNvPr>
          <p:cNvSpPr>
            <a:spLocks noGrp="1"/>
          </p:cNvSpPr>
          <p:nvPr>
            <p:ph type="sldNum" sz="quarter" idx="12"/>
          </p:nvPr>
        </p:nvSpPr>
        <p:spPr/>
        <p:txBody>
          <a:bodyPr/>
          <a:lstStyle/>
          <a:p>
            <a:fld id="{4CB708E2-B0EC-4DA5-94E6-B93ACDDEBF69}" type="slidenum">
              <a:rPr lang="nl-NL" smtClean="0">
                <a:solidFill>
                  <a:schemeClr val="bg1"/>
                </a:solidFill>
              </a:rPr>
              <a:t>4</a:t>
            </a:fld>
            <a:endParaRPr lang="nl-NL">
              <a:solidFill>
                <a:schemeClr val="bg1"/>
              </a:solidFill>
            </a:endParaRPr>
          </a:p>
        </p:txBody>
      </p:sp>
    </p:spTree>
    <p:extLst>
      <p:ext uri="{BB962C8B-B14F-4D97-AF65-F5344CB8AC3E}">
        <p14:creationId xmlns:p14="http://schemas.microsoft.com/office/powerpoint/2010/main" val="335628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03-79BA-0962-7D76-8A82818970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6D06C5-2B2E-3556-A0BD-250E7A361153}"/>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8813B248-5146-69C4-E650-A24ACC74512E}"/>
              </a:ext>
            </a:extLst>
          </p:cNvPr>
          <p:cNvSpPr>
            <a:spLocks noGrp="1"/>
          </p:cNvSpPr>
          <p:nvPr>
            <p:ph idx="1"/>
          </p:nvPr>
        </p:nvSpPr>
        <p:spPr>
          <a:xfrm>
            <a:off x="1055045" y="2062480"/>
            <a:ext cx="5741995" cy="3836001"/>
          </a:xfrm>
        </p:spPr>
        <p:txBody>
          <a:bodyPr/>
          <a:lstStyle/>
          <a:p>
            <a:r>
              <a:rPr lang="nl-NL"/>
              <a:t>Een kleine 30% is het eens met deze stelling dat een webwinkel net zo’n goed advies geeft als een drogisterij in de winkelstraat.</a:t>
            </a:r>
          </a:p>
          <a:p>
            <a:r>
              <a:rPr lang="nl-NL"/>
              <a:t>Meer mensen zijn het hier niet mee eens, maar de grootste groep staat hier neutraal in. </a:t>
            </a:r>
          </a:p>
        </p:txBody>
      </p:sp>
      <p:graphicFrame>
        <p:nvGraphicFramePr>
          <p:cNvPr id="7" name="Grafiek 6">
            <a:extLst>
              <a:ext uri="{FF2B5EF4-FFF2-40B4-BE49-F238E27FC236}">
                <a16:creationId xmlns:a16="http://schemas.microsoft.com/office/drawing/2014/main" id="{E012C52D-0B1F-985A-E347-8B453EED0C68}"/>
              </a:ext>
            </a:extLst>
          </p:cNvPr>
          <p:cNvGraphicFramePr>
            <a:graphicFrameLocks/>
          </p:cNvGraphicFramePr>
          <p:nvPr>
            <p:extLst>
              <p:ext uri="{D42A27DB-BD31-4B8C-83A1-F6EECF244321}">
                <p14:modId xmlns:p14="http://schemas.microsoft.com/office/powerpoint/2010/main" val="3890030163"/>
              </p:ext>
            </p:extLst>
          </p:nvPr>
        </p:nvGraphicFramePr>
        <p:xfrm>
          <a:off x="6797040" y="2062481"/>
          <a:ext cx="4572000" cy="3836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vak 8">
            <a:extLst>
              <a:ext uri="{FF2B5EF4-FFF2-40B4-BE49-F238E27FC236}">
                <a16:creationId xmlns:a16="http://schemas.microsoft.com/office/drawing/2014/main" id="{2A8A2A45-2F5E-C911-B1BF-0A524C8E4A2F}"/>
              </a:ext>
            </a:extLst>
          </p:cNvPr>
          <p:cNvSpPr txBox="1"/>
          <p:nvPr/>
        </p:nvSpPr>
        <p:spPr>
          <a:xfrm>
            <a:off x="7000240" y="1910016"/>
            <a:ext cx="3830320" cy="538609"/>
          </a:xfrm>
          <a:prstGeom prst="rect">
            <a:avLst/>
          </a:prstGeom>
          <a:noFill/>
        </p:spPr>
        <p:txBody>
          <a:bodyPr wrap="square">
            <a:spAutoFit/>
          </a:bodyPr>
          <a:lstStyle/>
          <a:p>
            <a:r>
              <a:rPr lang="nl-NL" sz="1100" b="1" i="0" u="none" strike="noStrike">
                <a:solidFill>
                  <a:srgbClr val="000000"/>
                </a:solidFill>
                <a:effectLst/>
                <a:latin typeface="Aptos Narrow" panose="020B0004020202020204" pitchFamily="34" charset="0"/>
              </a:rPr>
              <a:t>q0061_0006 Een webwinkel geeft in het algemeen net zo'n goed advies als een drogisterij in de winkelstraat</a:t>
            </a:r>
            <a:r>
              <a:rPr lang="nl-NL"/>
              <a:t> </a:t>
            </a:r>
          </a:p>
        </p:txBody>
      </p:sp>
      <p:sp>
        <p:nvSpPr>
          <p:cNvPr id="4" name="Tijdelijke aanduiding voor dianummer 3">
            <a:extLst>
              <a:ext uri="{FF2B5EF4-FFF2-40B4-BE49-F238E27FC236}">
                <a16:creationId xmlns:a16="http://schemas.microsoft.com/office/drawing/2014/main" id="{88EEC340-9AD0-EA9B-C517-A6F2B7838155}"/>
              </a:ext>
            </a:extLst>
          </p:cNvPr>
          <p:cNvSpPr>
            <a:spLocks noGrp="1"/>
          </p:cNvSpPr>
          <p:nvPr>
            <p:ph type="sldNum" sz="quarter" idx="12"/>
          </p:nvPr>
        </p:nvSpPr>
        <p:spPr/>
        <p:txBody>
          <a:bodyPr/>
          <a:lstStyle/>
          <a:p>
            <a:fld id="{4CB708E2-B0EC-4DA5-94E6-B93ACDDEBF69}" type="slidenum">
              <a:rPr lang="nl-NL" smtClean="0">
                <a:solidFill>
                  <a:schemeClr val="bg1"/>
                </a:solidFill>
              </a:rPr>
              <a:t>40</a:t>
            </a:fld>
            <a:endParaRPr lang="nl-NL">
              <a:solidFill>
                <a:schemeClr val="bg1"/>
              </a:solidFill>
            </a:endParaRPr>
          </a:p>
        </p:txBody>
      </p:sp>
    </p:spTree>
    <p:extLst>
      <p:ext uri="{BB962C8B-B14F-4D97-AF65-F5344CB8AC3E}">
        <p14:creationId xmlns:p14="http://schemas.microsoft.com/office/powerpoint/2010/main" val="403836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9EE5-C2A6-436F-EB5F-DF82CF842A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67ECC7-BF3E-42D8-EF0B-77F5988C7E6E}"/>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4DF674D1-B5FD-C33E-4910-261D13E7DCC2}"/>
              </a:ext>
            </a:extLst>
          </p:cNvPr>
          <p:cNvSpPr>
            <a:spLocks noGrp="1"/>
          </p:cNvSpPr>
          <p:nvPr>
            <p:ph idx="1"/>
          </p:nvPr>
        </p:nvSpPr>
        <p:spPr>
          <a:xfrm>
            <a:off x="1270001" y="2103120"/>
            <a:ext cx="5130800" cy="3957921"/>
          </a:xfr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1400" b="0" i="0" u="none" strike="noStrike" kern="1200" cap="none" spc="0" normalizeH="0" baseline="0" noProof="0">
                <a:ln>
                  <a:noFill/>
                </a:ln>
                <a:solidFill>
                  <a:srgbClr val="1F497D">
                    <a:lumMod val="75000"/>
                  </a:srgbClr>
                </a:solidFill>
                <a:effectLst/>
                <a:uLnTx/>
                <a:uFillTx/>
                <a:latin typeface="Calibri"/>
                <a:ea typeface="+mn-ea"/>
                <a:cs typeface="+mn-cs"/>
              </a:rPr>
              <a:t>Een kleine 40% is het eens met deze stelling dat een webwinkel een onafhankelijk keurmerk dient te hebben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nl-NL" sz="1400" b="0" i="0" u="none" strike="noStrike" kern="1200" cap="none" spc="0" normalizeH="0" baseline="0" noProof="0">
                <a:ln>
                  <a:noFill/>
                </a:ln>
                <a:solidFill>
                  <a:srgbClr val="1F497D">
                    <a:lumMod val="75000"/>
                  </a:srgbClr>
                </a:solidFill>
                <a:effectLst/>
                <a:uLnTx/>
                <a:uFillTx/>
                <a:latin typeface="Calibri"/>
                <a:ea typeface="+mn-ea"/>
                <a:cs typeface="+mn-cs"/>
              </a:rPr>
              <a:t>Meer mensen staan hier neutraal in. </a:t>
            </a:r>
          </a:p>
          <a:p>
            <a:endParaRPr lang="nl-NL"/>
          </a:p>
        </p:txBody>
      </p:sp>
      <p:graphicFrame>
        <p:nvGraphicFramePr>
          <p:cNvPr id="4" name="Grafiek 3">
            <a:extLst>
              <a:ext uri="{FF2B5EF4-FFF2-40B4-BE49-F238E27FC236}">
                <a16:creationId xmlns:a16="http://schemas.microsoft.com/office/drawing/2014/main" id="{E012C52D-0B1F-985A-E347-8B453EED0C68}"/>
              </a:ext>
            </a:extLst>
          </p:cNvPr>
          <p:cNvGraphicFramePr>
            <a:graphicFrameLocks/>
          </p:cNvGraphicFramePr>
          <p:nvPr>
            <p:extLst>
              <p:ext uri="{D42A27DB-BD31-4B8C-83A1-F6EECF244321}">
                <p14:modId xmlns:p14="http://schemas.microsoft.com/office/powerpoint/2010/main" val="1250479103"/>
              </p:ext>
            </p:extLst>
          </p:nvPr>
        </p:nvGraphicFramePr>
        <p:xfrm>
          <a:off x="6756400" y="2321559"/>
          <a:ext cx="4572000" cy="37394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8672D9AA-8415-AB27-1278-3178FC68F6B8}"/>
              </a:ext>
            </a:extLst>
          </p:cNvPr>
          <p:cNvSpPr txBox="1"/>
          <p:nvPr/>
        </p:nvSpPr>
        <p:spPr>
          <a:xfrm>
            <a:off x="6837680" y="2052254"/>
            <a:ext cx="4277360" cy="538609"/>
          </a:xfrm>
          <a:prstGeom prst="rect">
            <a:avLst/>
          </a:prstGeom>
          <a:noFill/>
        </p:spPr>
        <p:txBody>
          <a:bodyPr wrap="square">
            <a:spAutoFit/>
          </a:bodyPr>
          <a:lstStyle/>
          <a:p>
            <a:r>
              <a:rPr lang="nl-NL" sz="1100" b="1" i="0" u="none" strike="noStrike">
                <a:solidFill>
                  <a:srgbClr val="000000"/>
                </a:solidFill>
                <a:effectLst/>
                <a:latin typeface="Aptos Narrow" panose="020B0004020202020204" pitchFamily="34" charset="0"/>
              </a:rPr>
              <a:t>q0061_0007 Alleen webwinkels die een onafhankelijk keurmerk hebben mogen zelfzorggeneesmiddelen verkopen</a:t>
            </a:r>
            <a:r>
              <a:rPr lang="nl-NL"/>
              <a:t> </a:t>
            </a:r>
          </a:p>
        </p:txBody>
      </p:sp>
      <p:sp>
        <p:nvSpPr>
          <p:cNvPr id="5" name="Tijdelijke aanduiding voor dianummer 4">
            <a:extLst>
              <a:ext uri="{FF2B5EF4-FFF2-40B4-BE49-F238E27FC236}">
                <a16:creationId xmlns:a16="http://schemas.microsoft.com/office/drawing/2014/main" id="{33C0A17F-D413-BCAF-2CFE-457DBAA3F839}"/>
              </a:ext>
            </a:extLst>
          </p:cNvPr>
          <p:cNvSpPr>
            <a:spLocks noGrp="1"/>
          </p:cNvSpPr>
          <p:nvPr>
            <p:ph type="sldNum" sz="quarter" idx="12"/>
          </p:nvPr>
        </p:nvSpPr>
        <p:spPr/>
        <p:txBody>
          <a:bodyPr/>
          <a:lstStyle/>
          <a:p>
            <a:fld id="{4CB708E2-B0EC-4DA5-94E6-B93ACDDEBF69}" type="slidenum">
              <a:rPr lang="nl-NL" smtClean="0">
                <a:solidFill>
                  <a:schemeClr val="bg1"/>
                </a:solidFill>
              </a:rPr>
              <a:t>41</a:t>
            </a:fld>
            <a:endParaRPr lang="nl-NL">
              <a:solidFill>
                <a:schemeClr val="bg1"/>
              </a:solidFill>
            </a:endParaRPr>
          </a:p>
        </p:txBody>
      </p:sp>
    </p:spTree>
    <p:extLst>
      <p:ext uri="{BB962C8B-B14F-4D97-AF65-F5344CB8AC3E}">
        <p14:creationId xmlns:p14="http://schemas.microsoft.com/office/powerpoint/2010/main" val="935397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F550E-C4B0-7557-63F5-0E598626AF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54795C-B61A-6ED1-0F3B-F53D820A694C}"/>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BA0AD002-1A09-EF4E-D4DC-EE7F70F55FE6}"/>
              </a:ext>
            </a:extLst>
          </p:cNvPr>
          <p:cNvSpPr>
            <a:spLocks noGrp="1"/>
          </p:cNvSpPr>
          <p:nvPr>
            <p:ph idx="1"/>
          </p:nvPr>
        </p:nvSpPr>
        <p:spPr>
          <a:xfrm>
            <a:off x="1219201" y="2032000"/>
            <a:ext cx="4947920" cy="3917281"/>
          </a:xfrm>
        </p:spPr>
        <p:txBody>
          <a:bodyPr/>
          <a:lstStyle/>
          <a:p>
            <a:r>
              <a:rPr lang="nl-NL"/>
              <a:t>De helft van de zelfzorg gebruikers is voor een gecertificeerd keurmerk indien het gaat om betrouwbaar advies.</a:t>
            </a:r>
          </a:p>
        </p:txBody>
      </p:sp>
      <p:graphicFrame>
        <p:nvGraphicFramePr>
          <p:cNvPr id="4" name="Grafiek 3">
            <a:extLst>
              <a:ext uri="{FF2B5EF4-FFF2-40B4-BE49-F238E27FC236}">
                <a16:creationId xmlns:a16="http://schemas.microsoft.com/office/drawing/2014/main" id="{E012C52D-0B1F-985A-E347-8B453EED0C68}"/>
              </a:ext>
            </a:extLst>
          </p:cNvPr>
          <p:cNvGraphicFramePr>
            <a:graphicFrameLocks/>
          </p:cNvGraphicFramePr>
          <p:nvPr>
            <p:extLst>
              <p:ext uri="{D42A27DB-BD31-4B8C-83A1-F6EECF244321}">
                <p14:modId xmlns:p14="http://schemas.microsoft.com/office/powerpoint/2010/main" val="2569080712"/>
              </p:ext>
            </p:extLst>
          </p:nvPr>
        </p:nvGraphicFramePr>
        <p:xfrm>
          <a:off x="6634480" y="2301239"/>
          <a:ext cx="5313680" cy="36480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FD55DE6B-1CE6-86C7-BBB6-05A2C7343C8D}"/>
              </a:ext>
            </a:extLst>
          </p:cNvPr>
          <p:cNvSpPr txBox="1"/>
          <p:nvPr/>
        </p:nvSpPr>
        <p:spPr>
          <a:xfrm>
            <a:off x="7305040" y="2031934"/>
            <a:ext cx="4277360" cy="538609"/>
          </a:xfrm>
          <a:prstGeom prst="rect">
            <a:avLst/>
          </a:prstGeom>
          <a:noFill/>
        </p:spPr>
        <p:txBody>
          <a:bodyPr wrap="square">
            <a:spAutoFit/>
          </a:bodyPr>
          <a:lstStyle/>
          <a:p>
            <a:r>
              <a:rPr lang="nl-NL" sz="1100" b="1" i="0" u="none" strike="noStrike">
                <a:solidFill>
                  <a:srgbClr val="000000"/>
                </a:solidFill>
                <a:effectLst/>
                <a:latin typeface="Aptos Narrow" panose="020B0004020202020204" pitchFamily="34" charset="0"/>
              </a:rPr>
              <a:t>q0061_0008 Alleen drogisten die een gecertificeerd keurmerk hebben geven een betrouwbaar advies</a:t>
            </a:r>
            <a:r>
              <a:rPr lang="nl-NL"/>
              <a:t> </a:t>
            </a:r>
          </a:p>
        </p:txBody>
      </p:sp>
      <p:sp>
        <p:nvSpPr>
          <p:cNvPr id="5" name="Tijdelijke aanduiding voor dianummer 4">
            <a:extLst>
              <a:ext uri="{FF2B5EF4-FFF2-40B4-BE49-F238E27FC236}">
                <a16:creationId xmlns:a16="http://schemas.microsoft.com/office/drawing/2014/main" id="{883494A9-E49F-1CF7-C1F4-76C1C2784132}"/>
              </a:ext>
            </a:extLst>
          </p:cNvPr>
          <p:cNvSpPr>
            <a:spLocks noGrp="1"/>
          </p:cNvSpPr>
          <p:nvPr>
            <p:ph type="sldNum" sz="quarter" idx="12"/>
          </p:nvPr>
        </p:nvSpPr>
        <p:spPr/>
        <p:txBody>
          <a:bodyPr/>
          <a:lstStyle/>
          <a:p>
            <a:fld id="{4CB708E2-B0EC-4DA5-94E6-B93ACDDEBF69}" type="slidenum">
              <a:rPr lang="nl-NL" smtClean="0">
                <a:solidFill>
                  <a:schemeClr val="bg1"/>
                </a:solidFill>
              </a:rPr>
              <a:t>42</a:t>
            </a:fld>
            <a:endParaRPr lang="nl-NL">
              <a:solidFill>
                <a:schemeClr val="bg1"/>
              </a:solidFill>
            </a:endParaRPr>
          </a:p>
        </p:txBody>
      </p:sp>
    </p:spTree>
    <p:extLst>
      <p:ext uri="{BB962C8B-B14F-4D97-AF65-F5344CB8AC3E}">
        <p14:creationId xmlns:p14="http://schemas.microsoft.com/office/powerpoint/2010/main" val="219481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C1C3-7AA1-ABAF-A55F-FEB4D29E89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1D931D-E772-EBF6-635C-89A17B632D68}"/>
              </a:ext>
            </a:extLst>
          </p:cNvPr>
          <p:cNvSpPr>
            <a:spLocks noGrp="1"/>
          </p:cNvSpPr>
          <p:nvPr>
            <p:ph type="title"/>
          </p:nvPr>
        </p:nvSpPr>
        <p:spPr/>
        <p:txBody>
          <a:bodyPr/>
          <a:lstStyle/>
          <a:p>
            <a:r>
              <a:rPr lang="nl-NL" dirty="0"/>
              <a:t>Q61 In hoeverre bent u het eens met de volgende stellingen</a:t>
            </a:r>
          </a:p>
        </p:txBody>
      </p:sp>
      <p:sp>
        <p:nvSpPr>
          <p:cNvPr id="3" name="Tijdelijke aanduiding voor inhoud 2">
            <a:extLst>
              <a:ext uri="{FF2B5EF4-FFF2-40B4-BE49-F238E27FC236}">
                <a16:creationId xmlns:a16="http://schemas.microsoft.com/office/drawing/2014/main" id="{309B189C-0FA6-0BE4-6B41-A2C27DE2D907}"/>
              </a:ext>
            </a:extLst>
          </p:cNvPr>
          <p:cNvSpPr>
            <a:spLocks noGrp="1"/>
          </p:cNvSpPr>
          <p:nvPr>
            <p:ph idx="1"/>
          </p:nvPr>
        </p:nvSpPr>
        <p:spPr>
          <a:xfrm>
            <a:off x="1219201" y="2244460"/>
            <a:ext cx="5334000" cy="3704821"/>
          </a:xfrm>
        </p:spPr>
        <p:txBody>
          <a:bodyPr/>
          <a:lstStyle/>
          <a:p>
            <a:r>
              <a:rPr lang="nl-NL" dirty="0"/>
              <a:t>Een filiaalmanager in een drogisterij heeft meer aanzien dan een andere winkelier en kent een bescheiden positieve net </a:t>
            </a:r>
            <a:r>
              <a:rPr lang="nl-NL" dirty="0" err="1"/>
              <a:t>promoter</a:t>
            </a:r>
            <a:r>
              <a:rPr lang="nl-NL" dirty="0"/>
              <a:t> score.</a:t>
            </a:r>
          </a:p>
          <a:p>
            <a:r>
              <a:rPr lang="nl-NL" dirty="0"/>
              <a:t>Er zijn nog best veel zelfzorgshoppers die daar minder positief over denken, vooral onder de jongere leeftijden.</a:t>
            </a:r>
          </a:p>
          <a:p>
            <a:r>
              <a:rPr lang="nl-NL" dirty="0"/>
              <a:t>Ook is het percentage ‘weet niet’ aan de hoge kant.</a:t>
            </a:r>
          </a:p>
          <a:p>
            <a:endParaRPr lang="nl-NL" dirty="0"/>
          </a:p>
          <a:p>
            <a:r>
              <a:rPr lang="nl-NL" dirty="0"/>
              <a:t>Vandaar dat de Groene Plus-campagne dat het belang van de gecertificeerde drogist centraal stelt, essentieel is.</a:t>
            </a:r>
          </a:p>
        </p:txBody>
      </p:sp>
      <p:graphicFrame>
        <p:nvGraphicFramePr>
          <p:cNvPr id="4" name="Grafiek 3">
            <a:extLst>
              <a:ext uri="{FF2B5EF4-FFF2-40B4-BE49-F238E27FC236}">
                <a16:creationId xmlns:a16="http://schemas.microsoft.com/office/drawing/2014/main" id="{E8081B33-38FD-31C7-4D70-64D1BC0C649D}"/>
              </a:ext>
            </a:extLst>
          </p:cNvPr>
          <p:cNvGraphicFramePr>
            <a:graphicFrameLocks/>
          </p:cNvGraphicFramePr>
          <p:nvPr>
            <p:extLst>
              <p:ext uri="{D42A27DB-BD31-4B8C-83A1-F6EECF244321}">
                <p14:modId xmlns:p14="http://schemas.microsoft.com/office/powerpoint/2010/main" val="4054165642"/>
              </p:ext>
            </p:extLst>
          </p:nvPr>
        </p:nvGraphicFramePr>
        <p:xfrm>
          <a:off x="6929120" y="2244460"/>
          <a:ext cx="4572000" cy="39429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E3CD84B1-5E85-7D92-823B-F129A594F2A0}"/>
              </a:ext>
            </a:extLst>
          </p:cNvPr>
          <p:cNvSpPr>
            <a:spLocks noGrp="1"/>
          </p:cNvSpPr>
          <p:nvPr>
            <p:ph type="sldNum" sz="quarter" idx="12"/>
          </p:nvPr>
        </p:nvSpPr>
        <p:spPr/>
        <p:txBody>
          <a:bodyPr/>
          <a:lstStyle/>
          <a:p>
            <a:fld id="{4CB708E2-B0EC-4DA5-94E6-B93ACDDEBF69}" type="slidenum">
              <a:rPr lang="nl-NL" smtClean="0">
                <a:solidFill>
                  <a:schemeClr val="bg1"/>
                </a:solidFill>
              </a:rPr>
              <a:t>43</a:t>
            </a:fld>
            <a:endParaRPr lang="nl-NL">
              <a:solidFill>
                <a:schemeClr val="bg1"/>
              </a:solidFill>
            </a:endParaRPr>
          </a:p>
        </p:txBody>
      </p:sp>
    </p:spTree>
    <p:extLst>
      <p:ext uri="{BB962C8B-B14F-4D97-AF65-F5344CB8AC3E}">
        <p14:creationId xmlns:p14="http://schemas.microsoft.com/office/powerpoint/2010/main" val="2924551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CD362-EE3E-DBF0-9F34-BE160D4B2B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6A64CA-1ADA-64D2-2670-47C04D52A9B1}"/>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6EBEC93C-E7C0-420D-1668-82BF3CDC1314}"/>
              </a:ext>
            </a:extLst>
          </p:cNvPr>
          <p:cNvSpPr>
            <a:spLocks noGrp="1"/>
          </p:cNvSpPr>
          <p:nvPr>
            <p:ph idx="1"/>
          </p:nvPr>
        </p:nvSpPr>
        <p:spPr>
          <a:xfrm>
            <a:off x="1219200" y="2057400"/>
            <a:ext cx="4876799" cy="3891881"/>
          </a:xfrm>
        </p:spPr>
        <p:txBody>
          <a:bodyPr/>
          <a:lstStyle/>
          <a:p>
            <a:r>
              <a:rPr lang="nl-NL" dirty="0"/>
              <a:t>Dat de drogist meer is dan een gemiddelde winkelier, komt goed naar voren indien we het hebben over deskundig advies over zelfzorggeneesmiddelen na een cursus. Een ruime meerderheid beaamt dat.</a:t>
            </a:r>
          </a:p>
        </p:txBody>
      </p:sp>
      <p:graphicFrame>
        <p:nvGraphicFramePr>
          <p:cNvPr id="4" name="Grafiek 3">
            <a:extLst>
              <a:ext uri="{FF2B5EF4-FFF2-40B4-BE49-F238E27FC236}">
                <a16:creationId xmlns:a16="http://schemas.microsoft.com/office/drawing/2014/main" id="{1EDEEDD7-B24C-5D54-8407-24A3C85287C0}"/>
              </a:ext>
            </a:extLst>
          </p:cNvPr>
          <p:cNvGraphicFramePr>
            <a:graphicFrameLocks/>
          </p:cNvGraphicFramePr>
          <p:nvPr>
            <p:extLst>
              <p:ext uri="{D42A27DB-BD31-4B8C-83A1-F6EECF244321}">
                <p14:modId xmlns:p14="http://schemas.microsoft.com/office/powerpoint/2010/main" val="3910375713"/>
              </p:ext>
            </p:extLst>
          </p:nvPr>
        </p:nvGraphicFramePr>
        <p:xfrm>
          <a:off x="6400799" y="2169160"/>
          <a:ext cx="4572000" cy="368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37393BC6-254F-29AF-556B-430667768569}"/>
              </a:ext>
            </a:extLst>
          </p:cNvPr>
          <p:cNvSpPr>
            <a:spLocks noGrp="1"/>
          </p:cNvSpPr>
          <p:nvPr>
            <p:ph type="sldNum" sz="quarter" idx="12"/>
          </p:nvPr>
        </p:nvSpPr>
        <p:spPr/>
        <p:txBody>
          <a:bodyPr/>
          <a:lstStyle/>
          <a:p>
            <a:fld id="{4CB708E2-B0EC-4DA5-94E6-B93ACDDEBF69}" type="slidenum">
              <a:rPr lang="nl-NL" smtClean="0">
                <a:solidFill>
                  <a:schemeClr val="bg1"/>
                </a:solidFill>
              </a:rPr>
              <a:t>44</a:t>
            </a:fld>
            <a:endParaRPr lang="nl-NL">
              <a:solidFill>
                <a:schemeClr val="bg1"/>
              </a:solidFill>
            </a:endParaRPr>
          </a:p>
        </p:txBody>
      </p:sp>
    </p:spTree>
    <p:extLst>
      <p:ext uri="{BB962C8B-B14F-4D97-AF65-F5344CB8AC3E}">
        <p14:creationId xmlns:p14="http://schemas.microsoft.com/office/powerpoint/2010/main" val="3680287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C1FC-682C-2637-543B-231A796A21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A06F4D-6879-635E-3787-EA70C3FE2B45}"/>
              </a:ext>
            </a:extLst>
          </p:cNvPr>
          <p:cNvSpPr>
            <a:spLocks noGrp="1"/>
          </p:cNvSpPr>
          <p:nvPr>
            <p:ph type="title"/>
          </p:nvPr>
        </p:nvSpPr>
        <p:spPr/>
        <p:txBody>
          <a:bodyPr/>
          <a:lstStyle/>
          <a:p>
            <a:r>
              <a:rPr lang="nl-NL"/>
              <a:t>Q61 in hoeverre bent u het eens met de volgende stellingen</a:t>
            </a:r>
          </a:p>
        </p:txBody>
      </p:sp>
      <p:sp>
        <p:nvSpPr>
          <p:cNvPr id="3" name="Tijdelijke aanduiding voor inhoud 2">
            <a:extLst>
              <a:ext uri="{FF2B5EF4-FFF2-40B4-BE49-F238E27FC236}">
                <a16:creationId xmlns:a16="http://schemas.microsoft.com/office/drawing/2014/main" id="{5E467C98-42B1-37D4-AA1F-07E6A30310F3}"/>
              </a:ext>
            </a:extLst>
          </p:cNvPr>
          <p:cNvSpPr>
            <a:spLocks noGrp="1"/>
          </p:cNvSpPr>
          <p:nvPr>
            <p:ph idx="1"/>
          </p:nvPr>
        </p:nvSpPr>
        <p:spPr>
          <a:xfrm>
            <a:off x="1219201" y="2244460"/>
            <a:ext cx="3850640" cy="3704821"/>
          </a:xfrm>
        </p:spPr>
        <p:txBody>
          <a:bodyPr/>
          <a:lstStyle/>
          <a:p>
            <a:r>
              <a:rPr lang="nl-NL" dirty="0"/>
              <a:t>Dat men meer is dan een gemiddelde winkelier komt goed naar voren indien we het hebben over deskundig advies over zelfzorggeneesmiddelen na opleiding. Een ruime meerderheid beaamt dat.</a:t>
            </a:r>
          </a:p>
          <a:p>
            <a:r>
              <a:rPr lang="nl-NL" dirty="0"/>
              <a:t>Deze vraag legt e.e.a. natuurlijk wel in de mond, maar lijkt een goede communicatiedoelstelling om dit spontaan in te prenten bij de zelfzorgshopper.</a:t>
            </a:r>
          </a:p>
          <a:p>
            <a:endParaRPr lang="nl-NL" dirty="0"/>
          </a:p>
        </p:txBody>
      </p:sp>
      <p:graphicFrame>
        <p:nvGraphicFramePr>
          <p:cNvPr id="4" name="Grafiek 3">
            <a:extLst>
              <a:ext uri="{FF2B5EF4-FFF2-40B4-BE49-F238E27FC236}">
                <a16:creationId xmlns:a16="http://schemas.microsoft.com/office/drawing/2014/main" id="{2C82926B-34AD-1AAB-AFC7-C3956375D7C5}"/>
              </a:ext>
            </a:extLst>
          </p:cNvPr>
          <p:cNvGraphicFramePr>
            <a:graphicFrameLocks/>
          </p:cNvGraphicFramePr>
          <p:nvPr>
            <p:extLst>
              <p:ext uri="{D42A27DB-BD31-4B8C-83A1-F6EECF244321}">
                <p14:modId xmlns:p14="http://schemas.microsoft.com/office/powerpoint/2010/main" val="3641645817"/>
              </p:ext>
            </p:extLst>
          </p:nvPr>
        </p:nvGraphicFramePr>
        <p:xfrm>
          <a:off x="6746240" y="1950720"/>
          <a:ext cx="4836160" cy="3998561"/>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8EA4517E-3A96-1A48-7027-59BAC8B65CD1}"/>
              </a:ext>
            </a:extLst>
          </p:cNvPr>
          <p:cNvSpPr>
            <a:spLocks noGrp="1"/>
          </p:cNvSpPr>
          <p:nvPr>
            <p:ph type="sldNum" sz="quarter" idx="12"/>
          </p:nvPr>
        </p:nvSpPr>
        <p:spPr/>
        <p:txBody>
          <a:bodyPr/>
          <a:lstStyle/>
          <a:p>
            <a:fld id="{4CB708E2-B0EC-4DA5-94E6-B93ACDDEBF69}" type="slidenum">
              <a:rPr lang="nl-NL" smtClean="0">
                <a:solidFill>
                  <a:schemeClr val="bg1"/>
                </a:solidFill>
              </a:rPr>
              <a:t>45</a:t>
            </a:fld>
            <a:endParaRPr lang="nl-NL">
              <a:solidFill>
                <a:schemeClr val="bg1"/>
              </a:solidFill>
            </a:endParaRPr>
          </a:p>
        </p:txBody>
      </p:sp>
    </p:spTree>
    <p:extLst>
      <p:ext uri="{BB962C8B-B14F-4D97-AF65-F5344CB8AC3E}">
        <p14:creationId xmlns:p14="http://schemas.microsoft.com/office/powerpoint/2010/main" val="365027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DAE2B-669A-01BA-C0D2-65C3C37176DA}"/>
              </a:ext>
            </a:extLst>
          </p:cNvPr>
          <p:cNvSpPr>
            <a:spLocks noGrp="1"/>
          </p:cNvSpPr>
          <p:nvPr>
            <p:ph type="title"/>
          </p:nvPr>
        </p:nvSpPr>
        <p:spPr/>
        <p:txBody>
          <a:bodyPr/>
          <a:lstStyle/>
          <a:p>
            <a:r>
              <a:rPr lang="nl-NL" sz="2000" dirty="0">
                <a:solidFill>
                  <a:schemeClr val="bg1">
                    <a:lumMod val="50000"/>
                  </a:schemeClr>
                </a:solidFill>
              </a:rPr>
              <a:t>Stellingen omtrent het gebruik van pijnstillers</a:t>
            </a:r>
            <a:br>
              <a:rPr lang="nl-NL" sz="2000" dirty="0">
                <a:solidFill>
                  <a:schemeClr val="bg1">
                    <a:lumMod val="50000"/>
                  </a:schemeClr>
                </a:solidFill>
              </a:rPr>
            </a:br>
            <a:r>
              <a:rPr lang="nl-NL" sz="2000" dirty="0">
                <a:solidFill>
                  <a:schemeClr val="bg1">
                    <a:lumMod val="50000"/>
                  </a:schemeClr>
                </a:solidFill>
              </a:rPr>
              <a:t>Het gebrek aan kennis is groot. Zeker over het gebruik bij leeftijdsgroepen jong en oud.</a:t>
            </a:r>
            <a:br>
              <a:rPr lang="nl-NL" sz="2000" dirty="0">
                <a:solidFill>
                  <a:schemeClr val="bg1">
                    <a:lumMod val="50000"/>
                  </a:schemeClr>
                </a:solidFill>
              </a:rPr>
            </a:br>
            <a:r>
              <a:rPr lang="nl-NL" sz="2000" dirty="0">
                <a:solidFill>
                  <a:schemeClr val="bg1">
                    <a:lumMod val="50000"/>
                  </a:schemeClr>
                </a:solidFill>
              </a:rPr>
              <a:t>Een meerderheid van de paracetamol-gebruikers dient zich iedere keer goed op de hoogte te stellen</a:t>
            </a:r>
          </a:p>
        </p:txBody>
      </p:sp>
      <p:graphicFrame>
        <p:nvGraphicFramePr>
          <p:cNvPr id="4" name="Tijdelijke aanduiding voor inhoud 3">
            <a:extLst>
              <a:ext uri="{FF2B5EF4-FFF2-40B4-BE49-F238E27FC236}">
                <a16:creationId xmlns:a16="http://schemas.microsoft.com/office/drawing/2014/main" id="{719871FA-E4DD-0A13-572C-037BD91372CD}"/>
              </a:ext>
            </a:extLst>
          </p:cNvPr>
          <p:cNvGraphicFramePr>
            <a:graphicFrameLocks noGrp="1"/>
          </p:cNvGraphicFramePr>
          <p:nvPr>
            <p:ph idx="1"/>
            <p:extLst>
              <p:ext uri="{D42A27DB-BD31-4B8C-83A1-F6EECF244321}">
                <p14:modId xmlns:p14="http://schemas.microsoft.com/office/powerpoint/2010/main" val="1423390302"/>
              </p:ext>
            </p:extLst>
          </p:nvPr>
        </p:nvGraphicFramePr>
        <p:xfrm>
          <a:off x="6573519" y="2072005"/>
          <a:ext cx="4806315" cy="37052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vak 7">
            <a:extLst>
              <a:ext uri="{FF2B5EF4-FFF2-40B4-BE49-F238E27FC236}">
                <a16:creationId xmlns:a16="http://schemas.microsoft.com/office/drawing/2014/main" id="{AF80F744-4BE4-0A1D-0154-847CB4536211}"/>
              </a:ext>
            </a:extLst>
          </p:cNvPr>
          <p:cNvSpPr txBox="1"/>
          <p:nvPr/>
        </p:nvSpPr>
        <p:spPr>
          <a:xfrm>
            <a:off x="2793999" y="2163445"/>
            <a:ext cx="3779520" cy="3231654"/>
          </a:xfrm>
          <a:prstGeom prst="rect">
            <a:avLst/>
          </a:prstGeom>
          <a:noFill/>
        </p:spPr>
        <p:txBody>
          <a:bodyPr wrap="square">
            <a:spAutoFit/>
          </a:bodyPr>
          <a:lstStyle/>
          <a:p>
            <a:r>
              <a:rPr lang="nl-NL" sz="1200"/>
              <a:t>q0023_0001 Paracetamol tegelijk innemen met een ontstekingsremmende pijnstiller is veilig</a:t>
            </a:r>
          </a:p>
          <a:p>
            <a:endParaRPr lang="nl-NL" sz="1200"/>
          </a:p>
          <a:p>
            <a:endParaRPr lang="nl-NL" sz="1200"/>
          </a:p>
          <a:p>
            <a:r>
              <a:rPr lang="nl-NL" sz="1200"/>
              <a:t>q0023_0002 Paracetamol kan samen met bloedverdunners veilig gebruikt worden</a:t>
            </a:r>
          </a:p>
          <a:p>
            <a:endParaRPr lang="nl-NL" sz="1200"/>
          </a:p>
          <a:p>
            <a:endParaRPr lang="nl-NL" sz="1200"/>
          </a:p>
          <a:p>
            <a:r>
              <a:rPr lang="nl-NL" sz="1200"/>
              <a:t>q0023_0003 Een ontstekingsremmende pijnstiller kan veilig samen met bloedverdunners gebruikt worden</a:t>
            </a:r>
          </a:p>
          <a:p>
            <a:endParaRPr lang="nl-NL" sz="1200"/>
          </a:p>
          <a:p>
            <a:r>
              <a:rPr lang="nl-NL" sz="1200"/>
              <a:t>q0023_0004 Iemand van 70 jaar of ouder kan veilig ontstekingsremmende pijnstillers gebruiken</a:t>
            </a:r>
          </a:p>
          <a:p>
            <a:endParaRPr lang="nl-NL" sz="1200"/>
          </a:p>
          <a:p>
            <a:endParaRPr lang="nl-NL" sz="1200"/>
          </a:p>
          <a:p>
            <a:r>
              <a:rPr lang="nl-NL" sz="1200"/>
              <a:t>q0023_0005 Een kind tot 15 jaar oud mag dezelfde hoeveelheid paracetamol gebruiken als een volwassene</a:t>
            </a:r>
          </a:p>
        </p:txBody>
      </p:sp>
      <p:cxnSp>
        <p:nvCxnSpPr>
          <p:cNvPr id="10" name="Rechte verbindingslijn 9">
            <a:extLst>
              <a:ext uri="{FF2B5EF4-FFF2-40B4-BE49-F238E27FC236}">
                <a16:creationId xmlns:a16="http://schemas.microsoft.com/office/drawing/2014/main" id="{AB94F7C3-8B12-9A64-2992-FA81F76217C3}"/>
              </a:ext>
            </a:extLst>
          </p:cNvPr>
          <p:cNvCxnSpPr>
            <a:cxnSpLocks/>
          </p:cNvCxnSpPr>
          <p:nvPr/>
        </p:nvCxnSpPr>
        <p:spPr>
          <a:xfrm>
            <a:off x="2844799" y="2875280"/>
            <a:ext cx="8321041" cy="0"/>
          </a:xfrm>
          <a:prstGeom prst="line">
            <a:avLst/>
          </a:prstGeom>
        </p:spPr>
        <p:style>
          <a:lnRef idx="2">
            <a:schemeClr val="dk1"/>
          </a:lnRef>
          <a:fillRef idx="0">
            <a:schemeClr val="dk1"/>
          </a:fillRef>
          <a:effectRef idx="1">
            <a:schemeClr val="dk1"/>
          </a:effectRef>
          <a:fontRef idx="minor">
            <a:schemeClr val="tx1"/>
          </a:fontRef>
        </p:style>
      </p:cxnSp>
      <p:cxnSp>
        <p:nvCxnSpPr>
          <p:cNvPr id="12" name="Rechte verbindingslijn 11">
            <a:extLst>
              <a:ext uri="{FF2B5EF4-FFF2-40B4-BE49-F238E27FC236}">
                <a16:creationId xmlns:a16="http://schemas.microsoft.com/office/drawing/2014/main" id="{397DD933-14DA-A70C-BC1C-65CB78CD9A19}"/>
              </a:ext>
            </a:extLst>
          </p:cNvPr>
          <p:cNvCxnSpPr>
            <a:cxnSpLocks/>
          </p:cNvCxnSpPr>
          <p:nvPr/>
        </p:nvCxnSpPr>
        <p:spPr>
          <a:xfrm>
            <a:off x="2854959" y="2102485"/>
            <a:ext cx="8321041" cy="0"/>
          </a:xfrm>
          <a:prstGeom prst="line">
            <a:avLst/>
          </a:prstGeom>
        </p:spPr>
        <p:style>
          <a:lnRef idx="2">
            <a:schemeClr val="dk1"/>
          </a:lnRef>
          <a:fillRef idx="0">
            <a:schemeClr val="dk1"/>
          </a:fillRef>
          <a:effectRef idx="1">
            <a:schemeClr val="dk1"/>
          </a:effectRef>
          <a:fontRef idx="minor">
            <a:schemeClr val="tx1"/>
          </a:fontRef>
        </p:style>
      </p:cxnSp>
      <p:cxnSp>
        <p:nvCxnSpPr>
          <p:cNvPr id="13" name="Rechte verbindingslijn 12">
            <a:extLst>
              <a:ext uri="{FF2B5EF4-FFF2-40B4-BE49-F238E27FC236}">
                <a16:creationId xmlns:a16="http://schemas.microsoft.com/office/drawing/2014/main" id="{CD811482-A629-A77C-0251-896B6726446E}"/>
              </a:ext>
            </a:extLst>
          </p:cNvPr>
          <p:cNvCxnSpPr>
            <a:cxnSpLocks/>
          </p:cNvCxnSpPr>
          <p:nvPr/>
        </p:nvCxnSpPr>
        <p:spPr>
          <a:xfrm>
            <a:off x="2885438" y="3525520"/>
            <a:ext cx="8321041" cy="0"/>
          </a:xfrm>
          <a:prstGeom prst="line">
            <a:avLst/>
          </a:prstGeom>
        </p:spPr>
        <p:style>
          <a:lnRef idx="2">
            <a:schemeClr val="dk1"/>
          </a:lnRef>
          <a:fillRef idx="0">
            <a:schemeClr val="dk1"/>
          </a:fillRef>
          <a:effectRef idx="1">
            <a:schemeClr val="dk1"/>
          </a:effectRef>
          <a:fontRef idx="minor">
            <a:schemeClr val="tx1"/>
          </a:fontRef>
        </p:style>
      </p:cxnSp>
      <p:cxnSp>
        <p:nvCxnSpPr>
          <p:cNvPr id="14" name="Rechte verbindingslijn 13">
            <a:extLst>
              <a:ext uri="{FF2B5EF4-FFF2-40B4-BE49-F238E27FC236}">
                <a16:creationId xmlns:a16="http://schemas.microsoft.com/office/drawing/2014/main" id="{8D6C0CE8-0EDB-2BB9-BA74-AF79422E2E68}"/>
              </a:ext>
            </a:extLst>
          </p:cNvPr>
          <p:cNvCxnSpPr>
            <a:cxnSpLocks/>
          </p:cNvCxnSpPr>
          <p:nvPr/>
        </p:nvCxnSpPr>
        <p:spPr>
          <a:xfrm>
            <a:off x="2885438" y="4145280"/>
            <a:ext cx="8321041" cy="0"/>
          </a:xfrm>
          <a:prstGeom prst="line">
            <a:avLst/>
          </a:prstGeom>
        </p:spPr>
        <p:style>
          <a:lnRef idx="2">
            <a:schemeClr val="dk1"/>
          </a:lnRef>
          <a:fillRef idx="0">
            <a:schemeClr val="dk1"/>
          </a:fillRef>
          <a:effectRef idx="1">
            <a:schemeClr val="dk1"/>
          </a:effectRef>
          <a:fontRef idx="minor">
            <a:schemeClr val="tx1"/>
          </a:fontRef>
        </p:style>
      </p:cxnSp>
      <p:cxnSp>
        <p:nvCxnSpPr>
          <p:cNvPr id="15" name="Rechte verbindingslijn 14">
            <a:extLst>
              <a:ext uri="{FF2B5EF4-FFF2-40B4-BE49-F238E27FC236}">
                <a16:creationId xmlns:a16="http://schemas.microsoft.com/office/drawing/2014/main" id="{5F2CFAF8-3AC2-43E2-8FF8-FF5313782778}"/>
              </a:ext>
            </a:extLst>
          </p:cNvPr>
          <p:cNvCxnSpPr>
            <a:cxnSpLocks/>
          </p:cNvCxnSpPr>
          <p:nvPr/>
        </p:nvCxnSpPr>
        <p:spPr>
          <a:xfrm>
            <a:off x="2885438" y="4826000"/>
            <a:ext cx="8321041" cy="0"/>
          </a:xfrm>
          <a:prstGeom prst="line">
            <a:avLst/>
          </a:prstGeom>
        </p:spPr>
        <p:style>
          <a:lnRef idx="2">
            <a:schemeClr val="dk1"/>
          </a:lnRef>
          <a:fillRef idx="0">
            <a:schemeClr val="dk1"/>
          </a:fillRef>
          <a:effectRef idx="1">
            <a:schemeClr val="dk1"/>
          </a:effectRef>
          <a:fontRef idx="minor">
            <a:schemeClr val="tx1"/>
          </a:fontRef>
        </p:style>
      </p:cxnSp>
      <p:sp>
        <p:nvSpPr>
          <p:cNvPr id="3" name="Tijdelijke aanduiding voor dianummer 2">
            <a:extLst>
              <a:ext uri="{FF2B5EF4-FFF2-40B4-BE49-F238E27FC236}">
                <a16:creationId xmlns:a16="http://schemas.microsoft.com/office/drawing/2014/main" id="{3DCA87F5-AD4B-7E8B-A123-68C5463F8C4E}"/>
              </a:ext>
            </a:extLst>
          </p:cNvPr>
          <p:cNvSpPr>
            <a:spLocks noGrp="1"/>
          </p:cNvSpPr>
          <p:nvPr>
            <p:ph type="sldNum" sz="quarter" idx="12"/>
          </p:nvPr>
        </p:nvSpPr>
        <p:spPr/>
        <p:txBody>
          <a:bodyPr/>
          <a:lstStyle/>
          <a:p>
            <a:fld id="{4CB708E2-B0EC-4DA5-94E6-B93ACDDEBF69}" type="slidenum">
              <a:rPr lang="nl-NL" smtClean="0">
                <a:solidFill>
                  <a:schemeClr val="bg1"/>
                </a:solidFill>
              </a:rPr>
              <a:t>5</a:t>
            </a:fld>
            <a:endParaRPr lang="nl-NL">
              <a:solidFill>
                <a:schemeClr val="bg1"/>
              </a:solidFill>
            </a:endParaRPr>
          </a:p>
        </p:txBody>
      </p:sp>
      <p:pic>
        <p:nvPicPr>
          <p:cNvPr id="16" name="Afbeelding 15">
            <a:extLst>
              <a:ext uri="{FF2B5EF4-FFF2-40B4-BE49-F238E27FC236}">
                <a16:creationId xmlns:a16="http://schemas.microsoft.com/office/drawing/2014/main" id="{5BBE8DC5-5E2A-83AE-0A97-9E63FFA8A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8996" y="2450775"/>
            <a:ext cx="518205" cy="640135"/>
          </a:xfrm>
          <a:prstGeom prst="rect">
            <a:avLst/>
          </a:prstGeom>
        </p:spPr>
      </p:pic>
      <p:pic>
        <p:nvPicPr>
          <p:cNvPr id="19" name="Afbeelding 18">
            <a:extLst>
              <a:ext uri="{FF2B5EF4-FFF2-40B4-BE49-F238E27FC236}">
                <a16:creationId xmlns:a16="http://schemas.microsoft.com/office/drawing/2014/main" id="{242DD979-8E35-728A-0819-F4630B9554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8315" y="3090910"/>
            <a:ext cx="518205" cy="640135"/>
          </a:xfrm>
          <a:prstGeom prst="rect">
            <a:avLst/>
          </a:prstGeom>
        </p:spPr>
      </p:pic>
      <p:pic>
        <p:nvPicPr>
          <p:cNvPr id="20" name="Afbeelding 19">
            <a:extLst>
              <a:ext uri="{FF2B5EF4-FFF2-40B4-BE49-F238E27FC236}">
                <a16:creationId xmlns:a16="http://schemas.microsoft.com/office/drawing/2014/main" id="{6B3F749D-FA35-FA69-20A6-EEA348CE6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3493" y="3543638"/>
            <a:ext cx="518205" cy="640135"/>
          </a:xfrm>
          <a:prstGeom prst="rect">
            <a:avLst/>
          </a:prstGeom>
        </p:spPr>
      </p:pic>
      <p:pic>
        <p:nvPicPr>
          <p:cNvPr id="21" name="Afbeelding 20">
            <a:extLst>
              <a:ext uri="{FF2B5EF4-FFF2-40B4-BE49-F238E27FC236}">
                <a16:creationId xmlns:a16="http://schemas.microsoft.com/office/drawing/2014/main" id="{156E032F-75CF-31D3-60F3-ACD1C191C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6676" y="4194000"/>
            <a:ext cx="518205" cy="640135"/>
          </a:xfrm>
          <a:prstGeom prst="rect">
            <a:avLst/>
          </a:prstGeom>
        </p:spPr>
      </p:pic>
      <p:pic>
        <p:nvPicPr>
          <p:cNvPr id="22" name="Afbeelding 21">
            <a:extLst>
              <a:ext uri="{FF2B5EF4-FFF2-40B4-BE49-F238E27FC236}">
                <a16:creationId xmlns:a16="http://schemas.microsoft.com/office/drawing/2014/main" id="{AF5A42F8-03FB-D000-B15B-98DA0D9E6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8098" y="4856602"/>
            <a:ext cx="518205" cy="640135"/>
          </a:xfrm>
          <a:prstGeom prst="rect">
            <a:avLst/>
          </a:prstGeom>
        </p:spPr>
      </p:pic>
      <p:pic>
        <p:nvPicPr>
          <p:cNvPr id="23" name="Afbeelding 22">
            <a:extLst>
              <a:ext uri="{FF2B5EF4-FFF2-40B4-BE49-F238E27FC236}">
                <a16:creationId xmlns:a16="http://schemas.microsoft.com/office/drawing/2014/main" id="{61FE9BEF-CE79-4D8B-AB06-612CBDC9D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5696" y="5676673"/>
            <a:ext cx="518205" cy="640135"/>
          </a:xfrm>
          <a:prstGeom prst="rect">
            <a:avLst/>
          </a:prstGeom>
        </p:spPr>
      </p:pic>
      <p:sp>
        <p:nvSpPr>
          <p:cNvPr id="24" name="Tekstvak 23">
            <a:extLst>
              <a:ext uri="{FF2B5EF4-FFF2-40B4-BE49-F238E27FC236}">
                <a16:creationId xmlns:a16="http://schemas.microsoft.com/office/drawing/2014/main" id="{F3065FE0-D056-36F4-D2D4-1DDE9CA08917}"/>
              </a:ext>
            </a:extLst>
          </p:cNvPr>
          <p:cNvSpPr txBox="1"/>
          <p:nvPr/>
        </p:nvSpPr>
        <p:spPr>
          <a:xfrm>
            <a:off x="2885438" y="5785564"/>
            <a:ext cx="2044919" cy="369332"/>
          </a:xfrm>
          <a:prstGeom prst="rect">
            <a:avLst/>
          </a:prstGeom>
          <a:noFill/>
        </p:spPr>
        <p:txBody>
          <a:bodyPr wrap="none" rtlCol="0">
            <a:spAutoFit/>
          </a:bodyPr>
          <a:lstStyle/>
          <a:p>
            <a:r>
              <a:rPr lang="nl-NL"/>
              <a:t>Het juiste antwoord</a:t>
            </a:r>
          </a:p>
        </p:txBody>
      </p:sp>
    </p:spTree>
    <p:extLst>
      <p:ext uri="{BB962C8B-B14F-4D97-AF65-F5344CB8AC3E}">
        <p14:creationId xmlns:p14="http://schemas.microsoft.com/office/powerpoint/2010/main" val="35627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0486A-9D79-0B90-023B-F386896A7DD6}"/>
              </a:ext>
            </a:extLst>
          </p:cNvPr>
          <p:cNvSpPr>
            <a:spLocks noGrp="1"/>
          </p:cNvSpPr>
          <p:nvPr>
            <p:ph type="title"/>
          </p:nvPr>
        </p:nvSpPr>
        <p:spPr/>
        <p:txBody>
          <a:bodyPr/>
          <a:lstStyle/>
          <a:p>
            <a:r>
              <a:rPr lang="nl-NL" sz="2000" dirty="0">
                <a:solidFill>
                  <a:schemeClr val="bg1">
                    <a:lumMod val="50000"/>
                  </a:schemeClr>
                </a:solidFill>
              </a:rPr>
              <a:t>Q24 Kennis omtrent het gebruik van 500 mg paracetamol in een etmaal</a:t>
            </a:r>
          </a:p>
        </p:txBody>
      </p:sp>
      <p:sp>
        <p:nvSpPr>
          <p:cNvPr id="3" name="Tijdelijke aanduiding voor inhoud 2">
            <a:extLst>
              <a:ext uri="{FF2B5EF4-FFF2-40B4-BE49-F238E27FC236}">
                <a16:creationId xmlns:a16="http://schemas.microsoft.com/office/drawing/2014/main" id="{5584C2DF-AF43-11F1-A5E1-F1FA33EFF1BE}"/>
              </a:ext>
            </a:extLst>
          </p:cNvPr>
          <p:cNvSpPr>
            <a:spLocks noGrp="1"/>
          </p:cNvSpPr>
          <p:nvPr>
            <p:ph idx="1"/>
          </p:nvPr>
        </p:nvSpPr>
        <p:spPr>
          <a:xfrm>
            <a:off x="1219201" y="2244460"/>
            <a:ext cx="3606800" cy="3704821"/>
          </a:xfrm>
        </p:spPr>
        <p:txBody>
          <a:bodyPr/>
          <a:lstStyle/>
          <a:p>
            <a:r>
              <a:rPr lang="nl-NL" dirty="0"/>
              <a:t>In totaal zit 25% fout. Bijzonder dat ouderen vaker het idee hebben dat zij meer mogen slikken dan 6 stuks (3000 mg)  in een etmaal. </a:t>
            </a:r>
          </a:p>
          <a:p>
            <a:r>
              <a:rPr lang="nl-NL" dirty="0"/>
              <a:t>Jongeren zijn ook voorzichtiger en geven eerder toe dat ze het niet weten.</a:t>
            </a:r>
          </a:p>
        </p:txBody>
      </p:sp>
      <p:graphicFrame>
        <p:nvGraphicFramePr>
          <p:cNvPr id="4" name="Grafiek 3">
            <a:extLst>
              <a:ext uri="{FF2B5EF4-FFF2-40B4-BE49-F238E27FC236}">
                <a16:creationId xmlns:a16="http://schemas.microsoft.com/office/drawing/2014/main" id="{5A66E76D-E977-EA26-94BB-C32E1C76E807}"/>
              </a:ext>
            </a:extLst>
          </p:cNvPr>
          <p:cNvGraphicFramePr>
            <a:graphicFrameLocks/>
          </p:cNvGraphicFramePr>
          <p:nvPr>
            <p:extLst>
              <p:ext uri="{D42A27DB-BD31-4B8C-83A1-F6EECF244321}">
                <p14:modId xmlns:p14="http://schemas.microsoft.com/office/powerpoint/2010/main" val="3978856978"/>
              </p:ext>
            </p:extLst>
          </p:nvPr>
        </p:nvGraphicFramePr>
        <p:xfrm>
          <a:off x="5435600" y="2159000"/>
          <a:ext cx="5669280" cy="3704820"/>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dianummer 4">
            <a:extLst>
              <a:ext uri="{FF2B5EF4-FFF2-40B4-BE49-F238E27FC236}">
                <a16:creationId xmlns:a16="http://schemas.microsoft.com/office/drawing/2014/main" id="{A02B2B9D-D8F4-FC36-9298-00612A61258B}"/>
              </a:ext>
            </a:extLst>
          </p:cNvPr>
          <p:cNvSpPr>
            <a:spLocks noGrp="1"/>
          </p:cNvSpPr>
          <p:nvPr>
            <p:ph type="sldNum" sz="quarter" idx="12"/>
          </p:nvPr>
        </p:nvSpPr>
        <p:spPr/>
        <p:txBody>
          <a:bodyPr/>
          <a:lstStyle/>
          <a:p>
            <a:fld id="{4CB708E2-B0EC-4DA5-94E6-B93ACDDEBF69}" type="slidenum">
              <a:rPr lang="nl-NL" smtClean="0">
                <a:solidFill>
                  <a:schemeClr val="bg1"/>
                </a:solidFill>
              </a:rPr>
              <a:t>6</a:t>
            </a:fld>
            <a:endParaRPr lang="nl-NL">
              <a:solidFill>
                <a:schemeClr val="bg1"/>
              </a:solidFill>
            </a:endParaRPr>
          </a:p>
        </p:txBody>
      </p:sp>
      <p:pic>
        <p:nvPicPr>
          <p:cNvPr id="6" name="Afbeelding 5">
            <a:extLst>
              <a:ext uri="{FF2B5EF4-FFF2-40B4-BE49-F238E27FC236}">
                <a16:creationId xmlns:a16="http://schemas.microsoft.com/office/drawing/2014/main" id="{7EFD90DC-4E2B-B0C4-6830-8326EE877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0017" y="5543752"/>
            <a:ext cx="518205" cy="640135"/>
          </a:xfrm>
          <a:prstGeom prst="rect">
            <a:avLst/>
          </a:prstGeom>
        </p:spPr>
      </p:pic>
    </p:spTree>
    <p:extLst>
      <p:ext uri="{BB962C8B-B14F-4D97-AF65-F5344CB8AC3E}">
        <p14:creationId xmlns:p14="http://schemas.microsoft.com/office/powerpoint/2010/main" val="338149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81736-E66B-0841-1A0D-AF50207D2757}"/>
              </a:ext>
            </a:extLst>
          </p:cNvPr>
          <p:cNvSpPr>
            <a:spLocks noGrp="1"/>
          </p:cNvSpPr>
          <p:nvPr>
            <p:ph type="title"/>
          </p:nvPr>
        </p:nvSpPr>
        <p:spPr/>
        <p:txBody>
          <a:bodyPr/>
          <a:lstStyle/>
          <a:p>
            <a:r>
              <a:rPr lang="nl-NL" sz="1800">
                <a:solidFill>
                  <a:schemeClr val="bg1">
                    <a:lumMod val="50000"/>
                  </a:schemeClr>
                </a:solidFill>
              </a:rPr>
              <a:t>Q28 Hoe goed is uw kennis over pijnstillers en de juistheid van de verschillende antwoorden</a:t>
            </a:r>
          </a:p>
        </p:txBody>
      </p:sp>
      <p:sp>
        <p:nvSpPr>
          <p:cNvPr id="3" name="Tijdelijke aanduiding voor inhoud 2">
            <a:extLst>
              <a:ext uri="{FF2B5EF4-FFF2-40B4-BE49-F238E27FC236}">
                <a16:creationId xmlns:a16="http://schemas.microsoft.com/office/drawing/2014/main" id="{BB9B6439-8C62-BF42-2C43-964E8D3DA1DE}"/>
              </a:ext>
            </a:extLst>
          </p:cNvPr>
          <p:cNvSpPr>
            <a:spLocks noGrp="1"/>
          </p:cNvSpPr>
          <p:nvPr>
            <p:ph idx="1"/>
          </p:nvPr>
        </p:nvSpPr>
        <p:spPr>
          <a:xfrm>
            <a:off x="1219201" y="2194560"/>
            <a:ext cx="3139440" cy="3754721"/>
          </a:xfrm>
        </p:spPr>
        <p:txBody>
          <a:bodyPr/>
          <a:lstStyle/>
          <a:p>
            <a:r>
              <a:rPr lang="nl-NL" dirty="0"/>
              <a:t>Indien iemand aangeeft een goede kennis te hebben over het juiste gebruik van verschillende pijnstillers, dan wordt dat niet gestaafd met de juiste antwoorden. </a:t>
            </a:r>
          </a:p>
          <a:p>
            <a:r>
              <a:rPr lang="nl-NL" dirty="0"/>
              <a:t>Voorzichtigheid  is geboden en de consument overschat de kennis omtrent pijnstillers.</a:t>
            </a:r>
          </a:p>
        </p:txBody>
      </p:sp>
      <p:graphicFrame>
        <p:nvGraphicFramePr>
          <p:cNvPr id="4" name="Grafiek 3">
            <a:extLst>
              <a:ext uri="{FF2B5EF4-FFF2-40B4-BE49-F238E27FC236}">
                <a16:creationId xmlns:a16="http://schemas.microsoft.com/office/drawing/2014/main" id="{FBD213D9-D7AF-B88D-E413-3D583629D9BD}"/>
              </a:ext>
            </a:extLst>
          </p:cNvPr>
          <p:cNvGraphicFramePr>
            <a:graphicFrameLocks/>
          </p:cNvGraphicFramePr>
          <p:nvPr>
            <p:extLst>
              <p:ext uri="{D42A27DB-BD31-4B8C-83A1-F6EECF244321}">
                <p14:modId xmlns:p14="http://schemas.microsoft.com/office/powerpoint/2010/main" val="1458850747"/>
              </p:ext>
            </p:extLst>
          </p:nvPr>
        </p:nvGraphicFramePr>
        <p:xfrm>
          <a:off x="8209280" y="1808480"/>
          <a:ext cx="3139440" cy="40233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A8F9AF86-EAF5-3568-098C-FDC0483B27AF}"/>
              </a:ext>
            </a:extLst>
          </p:cNvPr>
          <p:cNvSpPr txBox="1"/>
          <p:nvPr/>
        </p:nvSpPr>
        <p:spPr>
          <a:xfrm>
            <a:off x="4653280" y="2658239"/>
            <a:ext cx="3556000" cy="2492990"/>
          </a:xfrm>
          <a:prstGeom prst="rect">
            <a:avLst/>
          </a:prstGeom>
          <a:noFill/>
        </p:spPr>
        <p:txBody>
          <a:bodyPr wrap="square">
            <a:spAutoFit/>
          </a:bodyPr>
          <a:lstStyle/>
          <a:p>
            <a:r>
              <a:rPr lang="nl-NL" sz="1200"/>
              <a:t>q0023_0003 Een ontstekingsremmende pijnstiller kan veilig samen met bloedverdunners gebruikt worden</a:t>
            </a:r>
          </a:p>
          <a:p>
            <a:endParaRPr lang="nl-NL" sz="1200"/>
          </a:p>
          <a:p>
            <a:endParaRPr lang="nl-NL" sz="1200"/>
          </a:p>
          <a:p>
            <a:endParaRPr lang="nl-NL" sz="1200"/>
          </a:p>
          <a:p>
            <a:r>
              <a:rPr lang="nl-NL" sz="1200"/>
              <a:t>q0023_0004 Iemand van 70 jaar of ouder kan veilig ontstekingsremmende pijnstillers gebruiken</a:t>
            </a:r>
          </a:p>
          <a:p>
            <a:endParaRPr lang="nl-NL" sz="1200"/>
          </a:p>
          <a:p>
            <a:endParaRPr lang="nl-NL" sz="1200"/>
          </a:p>
          <a:p>
            <a:endParaRPr lang="nl-NL" sz="1200"/>
          </a:p>
          <a:p>
            <a:r>
              <a:rPr lang="nl-NL" sz="1200"/>
              <a:t>q0023_0005 Een kind tot 15 jaar oud mag dezelfde hoeveelheid paracetamol gebruiken als een volwassene</a:t>
            </a:r>
          </a:p>
        </p:txBody>
      </p:sp>
      <p:sp>
        <p:nvSpPr>
          <p:cNvPr id="5" name="Tijdelijke aanduiding voor dianummer 4">
            <a:extLst>
              <a:ext uri="{FF2B5EF4-FFF2-40B4-BE49-F238E27FC236}">
                <a16:creationId xmlns:a16="http://schemas.microsoft.com/office/drawing/2014/main" id="{AAF9E805-849B-7637-0042-5237F8FA3F87}"/>
              </a:ext>
            </a:extLst>
          </p:cNvPr>
          <p:cNvSpPr>
            <a:spLocks noGrp="1"/>
          </p:cNvSpPr>
          <p:nvPr>
            <p:ph type="sldNum" sz="quarter" idx="12"/>
          </p:nvPr>
        </p:nvSpPr>
        <p:spPr/>
        <p:txBody>
          <a:bodyPr/>
          <a:lstStyle/>
          <a:p>
            <a:fld id="{4CB708E2-B0EC-4DA5-94E6-B93ACDDEBF69}" type="slidenum">
              <a:rPr lang="nl-NL" smtClean="0">
                <a:solidFill>
                  <a:schemeClr val="bg1"/>
                </a:solidFill>
              </a:rPr>
              <a:t>7</a:t>
            </a:fld>
            <a:endParaRPr lang="nl-NL">
              <a:solidFill>
                <a:schemeClr val="bg1"/>
              </a:solidFill>
            </a:endParaRPr>
          </a:p>
        </p:txBody>
      </p:sp>
      <p:pic>
        <p:nvPicPr>
          <p:cNvPr id="7" name="Afbeelding 6">
            <a:extLst>
              <a:ext uri="{FF2B5EF4-FFF2-40B4-BE49-F238E27FC236}">
                <a16:creationId xmlns:a16="http://schemas.microsoft.com/office/drawing/2014/main" id="{9284E67F-C6EA-231B-4FD7-604B4D638D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2799" y="2788865"/>
            <a:ext cx="518205" cy="640135"/>
          </a:xfrm>
          <a:prstGeom prst="rect">
            <a:avLst/>
          </a:prstGeom>
        </p:spPr>
      </p:pic>
      <p:pic>
        <p:nvPicPr>
          <p:cNvPr id="8" name="Afbeelding 7">
            <a:extLst>
              <a:ext uri="{FF2B5EF4-FFF2-40B4-BE49-F238E27FC236}">
                <a16:creationId xmlns:a16="http://schemas.microsoft.com/office/drawing/2014/main" id="{5FBC3943-1DE6-16EF-D7C0-2926942D6C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1297" y="3711156"/>
            <a:ext cx="518205" cy="640135"/>
          </a:xfrm>
          <a:prstGeom prst="rect">
            <a:avLst/>
          </a:prstGeom>
        </p:spPr>
      </p:pic>
      <p:pic>
        <p:nvPicPr>
          <p:cNvPr id="9" name="Afbeelding 8">
            <a:extLst>
              <a:ext uri="{FF2B5EF4-FFF2-40B4-BE49-F238E27FC236}">
                <a16:creationId xmlns:a16="http://schemas.microsoft.com/office/drawing/2014/main" id="{544C4A14-EF5C-E6F7-2BF9-6BD4282FE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4594" y="4572608"/>
            <a:ext cx="518205" cy="640135"/>
          </a:xfrm>
          <a:prstGeom prst="rect">
            <a:avLst/>
          </a:prstGeom>
        </p:spPr>
      </p:pic>
      <p:cxnSp>
        <p:nvCxnSpPr>
          <p:cNvPr id="11" name="Rechte verbindingslijn 10">
            <a:extLst>
              <a:ext uri="{FF2B5EF4-FFF2-40B4-BE49-F238E27FC236}">
                <a16:creationId xmlns:a16="http://schemas.microsoft.com/office/drawing/2014/main" id="{C595BC71-5432-C0D3-44B2-59E759888558}"/>
              </a:ext>
            </a:extLst>
          </p:cNvPr>
          <p:cNvCxnSpPr/>
          <p:nvPr/>
        </p:nvCxnSpPr>
        <p:spPr>
          <a:xfrm>
            <a:off x="4683760" y="3606800"/>
            <a:ext cx="6507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7B6AF03-8AEE-FD6C-5ECB-D1A7515C79CB}"/>
              </a:ext>
            </a:extLst>
          </p:cNvPr>
          <p:cNvCxnSpPr/>
          <p:nvPr/>
        </p:nvCxnSpPr>
        <p:spPr>
          <a:xfrm>
            <a:off x="4653279" y="2658239"/>
            <a:ext cx="6507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B8A399E-C4E7-EE32-D502-E200366ECB7D}"/>
              </a:ext>
            </a:extLst>
          </p:cNvPr>
          <p:cNvCxnSpPr/>
          <p:nvPr/>
        </p:nvCxnSpPr>
        <p:spPr>
          <a:xfrm>
            <a:off x="4653280" y="4439920"/>
            <a:ext cx="65075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0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32EC1-2175-2354-9068-67C2532D0A2F}"/>
              </a:ext>
            </a:extLst>
          </p:cNvPr>
          <p:cNvSpPr>
            <a:spLocks noGrp="1"/>
          </p:cNvSpPr>
          <p:nvPr>
            <p:ph type="title"/>
          </p:nvPr>
        </p:nvSpPr>
        <p:spPr/>
        <p:txBody>
          <a:bodyPr/>
          <a:lstStyle/>
          <a:p>
            <a:br>
              <a:rPr lang="nl-NL" sz="1800" dirty="0">
                <a:solidFill>
                  <a:schemeClr val="bg1">
                    <a:lumMod val="50000"/>
                  </a:schemeClr>
                </a:solidFill>
              </a:rPr>
            </a:br>
            <a:r>
              <a:rPr lang="nl-NL" sz="1800" dirty="0">
                <a:solidFill>
                  <a:schemeClr val="bg1">
                    <a:lumMod val="50000"/>
                  </a:schemeClr>
                </a:solidFill>
              </a:rPr>
              <a:t>Q25 Hoelang moet je wachten tussen de inname van paracetamol? Geef aan hoeveel uur je moet wachten </a:t>
            </a:r>
          </a:p>
        </p:txBody>
      </p:sp>
      <p:sp>
        <p:nvSpPr>
          <p:cNvPr id="3" name="Tijdelijke aanduiding voor inhoud 2">
            <a:extLst>
              <a:ext uri="{FF2B5EF4-FFF2-40B4-BE49-F238E27FC236}">
                <a16:creationId xmlns:a16="http://schemas.microsoft.com/office/drawing/2014/main" id="{B9E5B722-86B1-59C4-7CC8-09E80E7F7122}"/>
              </a:ext>
            </a:extLst>
          </p:cNvPr>
          <p:cNvSpPr>
            <a:spLocks noGrp="1"/>
          </p:cNvSpPr>
          <p:nvPr>
            <p:ph idx="1"/>
          </p:nvPr>
        </p:nvSpPr>
        <p:spPr>
          <a:xfrm>
            <a:off x="1113317" y="2123440"/>
            <a:ext cx="3702523" cy="3653121"/>
          </a:xfrm>
        </p:spPr>
        <p:txBody>
          <a:bodyPr/>
          <a:lstStyle/>
          <a:p>
            <a:r>
              <a:rPr lang="nl-NL" dirty="0"/>
              <a:t>12.5% geeft aan dat zij dit weten, maar zit hier fout. Een grote meerderheid gaat hier goed mee om of kent de juiste tussenpozen.</a:t>
            </a:r>
          </a:p>
          <a:p>
            <a:r>
              <a:rPr lang="nl-NL" dirty="0"/>
              <a:t>Naarmate mensen ouder zijn, weten zij dit beter.</a:t>
            </a:r>
          </a:p>
        </p:txBody>
      </p:sp>
      <p:graphicFrame>
        <p:nvGraphicFramePr>
          <p:cNvPr id="6" name="Grafiek 5">
            <a:extLst>
              <a:ext uri="{FF2B5EF4-FFF2-40B4-BE49-F238E27FC236}">
                <a16:creationId xmlns:a16="http://schemas.microsoft.com/office/drawing/2014/main" id="{DD8EA600-EB80-5FD3-5232-6E78FB226DC6}"/>
              </a:ext>
            </a:extLst>
          </p:cNvPr>
          <p:cNvGraphicFramePr>
            <a:graphicFrameLocks/>
          </p:cNvGraphicFramePr>
          <p:nvPr>
            <p:extLst>
              <p:ext uri="{D42A27DB-BD31-4B8C-83A1-F6EECF244321}">
                <p14:modId xmlns:p14="http://schemas.microsoft.com/office/powerpoint/2010/main" val="995027535"/>
              </p:ext>
            </p:extLst>
          </p:nvPr>
        </p:nvGraphicFramePr>
        <p:xfrm>
          <a:off x="5090162" y="2250440"/>
          <a:ext cx="5577838" cy="33680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hoek 6">
            <a:extLst>
              <a:ext uri="{FF2B5EF4-FFF2-40B4-BE49-F238E27FC236}">
                <a16:creationId xmlns:a16="http://schemas.microsoft.com/office/drawing/2014/main" id="{E81B1460-EADD-FF20-40B3-0CE4E0315E75}"/>
              </a:ext>
            </a:extLst>
          </p:cNvPr>
          <p:cNvSpPr/>
          <p:nvPr/>
        </p:nvSpPr>
        <p:spPr>
          <a:xfrm>
            <a:off x="1524000" y="4168139"/>
            <a:ext cx="3147658" cy="1450341"/>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t>Paracetamol: </a:t>
            </a:r>
          </a:p>
          <a:p>
            <a:pPr algn="ctr"/>
            <a:r>
              <a:rPr lang="nl-NL" sz="1400" dirty="0"/>
              <a:t>Er liggen vooral uitdagingen omtrent kennisverbetering en veiliger gebruik als het gaat om leeftijd of interacties met andere pijnstillers.</a:t>
            </a:r>
          </a:p>
          <a:p>
            <a:pPr algn="ctr"/>
            <a:r>
              <a:rPr lang="nl-NL" sz="1400" dirty="0"/>
              <a:t>Er is ook sprake van kennisoverschatting</a:t>
            </a:r>
          </a:p>
        </p:txBody>
      </p:sp>
      <p:sp>
        <p:nvSpPr>
          <p:cNvPr id="4" name="Tijdelijke aanduiding voor dianummer 3">
            <a:extLst>
              <a:ext uri="{FF2B5EF4-FFF2-40B4-BE49-F238E27FC236}">
                <a16:creationId xmlns:a16="http://schemas.microsoft.com/office/drawing/2014/main" id="{FA2E206D-EE91-11BB-C2DC-7273473BD85C}"/>
              </a:ext>
            </a:extLst>
          </p:cNvPr>
          <p:cNvSpPr>
            <a:spLocks noGrp="1"/>
          </p:cNvSpPr>
          <p:nvPr>
            <p:ph type="sldNum" sz="quarter" idx="12"/>
          </p:nvPr>
        </p:nvSpPr>
        <p:spPr/>
        <p:txBody>
          <a:bodyPr/>
          <a:lstStyle/>
          <a:p>
            <a:fld id="{4CB708E2-B0EC-4DA5-94E6-B93ACDDEBF69}" type="slidenum">
              <a:rPr lang="nl-NL" smtClean="0">
                <a:solidFill>
                  <a:schemeClr val="bg1"/>
                </a:solidFill>
              </a:rPr>
              <a:t>8</a:t>
            </a:fld>
            <a:endParaRPr lang="nl-NL">
              <a:solidFill>
                <a:schemeClr val="bg1"/>
              </a:solidFill>
            </a:endParaRPr>
          </a:p>
        </p:txBody>
      </p:sp>
      <p:sp>
        <p:nvSpPr>
          <p:cNvPr id="5" name="Tekstvak 4">
            <a:extLst>
              <a:ext uri="{FF2B5EF4-FFF2-40B4-BE49-F238E27FC236}">
                <a16:creationId xmlns:a16="http://schemas.microsoft.com/office/drawing/2014/main" id="{95AE77AF-406D-D9D6-166D-A6074D5B2F85}"/>
              </a:ext>
            </a:extLst>
          </p:cNvPr>
          <p:cNvSpPr txBox="1"/>
          <p:nvPr/>
        </p:nvSpPr>
        <p:spPr>
          <a:xfrm>
            <a:off x="6096000" y="5761922"/>
            <a:ext cx="4395370" cy="276999"/>
          </a:xfrm>
          <a:prstGeom prst="rect">
            <a:avLst/>
          </a:prstGeom>
          <a:noFill/>
        </p:spPr>
        <p:txBody>
          <a:bodyPr wrap="none" rtlCol="0">
            <a:spAutoFit/>
          </a:bodyPr>
          <a:lstStyle/>
          <a:p>
            <a:r>
              <a:rPr lang="nl-NL" sz="1200"/>
              <a:t>(NB: respondent kon een getal invullen. Groepen later aangemaakt)</a:t>
            </a:r>
          </a:p>
        </p:txBody>
      </p:sp>
      <p:pic>
        <p:nvPicPr>
          <p:cNvPr id="9" name="Afbeelding 8">
            <a:extLst>
              <a:ext uri="{FF2B5EF4-FFF2-40B4-BE49-F238E27FC236}">
                <a16:creationId xmlns:a16="http://schemas.microsoft.com/office/drawing/2014/main" id="{776B4A84-F95C-F9D5-748A-523CB8D84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6177" y="5130963"/>
            <a:ext cx="518205" cy="646232"/>
          </a:xfrm>
          <a:prstGeom prst="rect">
            <a:avLst/>
          </a:prstGeom>
        </p:spPr>
      </p:pic>
    </p:spTree>
    <p:extLst>
      <p:ext uri="{BB962C8B-B14F-4D97-AF65-F5344CB8AC3E}">
        <p14:creationId xmlns:p14="http://schemas.microsoft.com/office/powerpoint/2010/main" val="394239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48D45-0594-91A9-AB5B-589F38215094}"/>
              </a:ext>
            </a:extLst>
          </p:cNvPr>
          <p:cNvSpPr>
            <a:spLocks noGrp="1"/>
          </p:cNvSpPr>
          <p:nvPr>
            <p:ph type="title"/>
          </p:nvPr>
        </p:nvSpPr>
        <p:spPr/>
        <p:txBody>
          <a:bodyPr/>
          <a:lstStyle/>
          <a:p>
            <a:r>
              <a:rPr lang="nl-NL" sz="2000" dirty="0">
                <a:solidFill>
                  <a:schemeClr val="bg1">
                    <a:lumMod val="50000"/>
                  </a:schemeClr>
                </a:solidFill>
              </a:rPr>
              <a:t>Q26 Ibuprofen Q28 </a:t>
            </a:r>
            <a:r>
              <a:rPr lang="nl-NL" sz="2000" dirty="0" err="1">
                <a:solidFill>
                  <a:schemeClr val="bg1">
                    <a:lumMod val="50000"/>
                  </a:schemeClr>
                </a:solidFill>
              </a:rPr>
              <a:t>Diclofenac</a:t>
            </a:r>
            <a:br>
              <a:rPr lang="nl-NL" sz="2000" dirty="0">
                <a:solidFill>
                  <a:schemeClr val="bg1">
                    <a:lumMod val="50000"/>
                  </a:schemeClr>
                </a:solidFill>
              </a:rPr>
            </a:br>
            <a:r>
              <a:rPr lang="nl-NL" sz="1400" dirty="0">
                <a:solidFill>
                  <a:schemeClr val="bg1">
                    <a:lumMod val="50000"/>
                  </a:schemeClr>
                </a:solidFill>
              </a:rPr>
              <a:t>(</a:t>
            </a:r>
            <a:r>
              <a:rPr lang="nl-NL" sz="1400" dirty="0" err="1">
                <a:solidFill>
                  <a:schemeClr val="bg1">
                    <a:lumMod val="50000"/>
                  </a:schemeClr>
                </a:solidFill>
              </a:rPr>
              <a:t>nb</a:t>
            </a:r>
            <a:r>
              <a:rPr lang="nl-NL" sz="1400" dirty="0">
                <a:solidFill>
                  <a:schemeClr val="bg1">
                    <a:lumMod val="50000"/>
                  </a:schemeClr>
                </a:solidFill>
              </a:rPr>
              <a:t>: algehele kennis bij wel of geen gebruik)</a:t>
            </a:r>
          </a:p>
        </p:txBody>
      </p:sp>
      <p:sp>
        <p:nvSpPr>
          <p:cNvPr id="3" name="Tijdelijke aanduiding voor inhoud 2">
            <a:extLst>
              <a:ext uri="{FF2B5EF4-FFF2-40B4-BE49-F238E27FC236}">
                <a16:creationId xmlns:a16="http://schemas.microsoft.com/office/drawing/2014/main" id="{1CBE1D99-9BA0-7B92-A3EA-A678857BECFC}"/>
              </a:ext>
            </a:extLst>
          </p:cNvPr>
          <p:cNvSpPr>
            <a:spLocks noGrp="1"/>
          </p:cNvSpPr>
          <p:nvPr>
            <p:ph idx="1"/>
          </p:nvPr>
        </p:nvSpPr>
        <p:spPr>
          <a:xfrm>
            <a:off x="1452881" y="2255520"/>
            <a:ext cx="3586480" cy="3531201"/>
          </a:xfrm>
        </p:spPr>
        <p:txBody>
          <a:bodyPr/>
          <a:lstStyle/>
          <a:p>
            <a:r>
              <a:rPr lang="nl-NL" dirty="0"/>
              <a:t>Een meerderheid geeft aan geen idee te hebben over de hoeveelheid </a:t>
            </a:r>
            <a:r>
              <a:rPr lang="nl-NL" dirty="0" err="1"/>
              <a:t>diclofenac</a:t>
            </a:r>
            <a:r>
              <a:rPr lang="nl-NL" dirty="0"/>
              <a:t> of de duur dat ibuprofen gebruikt mag worden. Degenen die dit weten zitten veelal goed. Er is sprake van een marginaal percentage dat fout zit.</a:t>
            </a:r>
          </a:p>
          <a:p>
            <a:r>
              <a:rPr lang="nl-NL" dirty="0"/>
              <a:t>Het lijkt dat de geringe dosering van 12.5 mg die bij de drogist verkocht mag worden ervoor zorgt dat de kans op overdosering geringer is geworden. Maar belangrijker is de groep die geen idee heeft en zich hiervan logischerwijze op de hoogte zal stellen.</a:t>
            </a:r>
          </a:p>
        </p:txBody>
      </p:sp>
      <p:graphicFrame>
        <p:nvGraphicFramePr>
          <p:cNvPr id="4" name="Grafiek 3">
            <a:extLst>
              <a:ext uri="{FF2B5EF4-FFF2-40B4-BE49-F238E27FC236}">
                <a16:creationId xmlns:a16="http://schemas.microsoft.com/office/drawing/2014/main" id="{699EA6AA-108E-C9E1-6A11-BF3717076140}"/>
              </a:ext>
            </a:extLst>
          </p:cNvPr>
          <p:cNvGraphicFramePr>
            <a:graphicFrameLocks/>
          </p:cNvGraphicFramePr>
          <p:nvPr>
            <p:extLst>
              <p:ext uri="{D42A27DB-BD31-4B8C-83A1-F6EECF244321}">
                <p14:modId xmlns:p14="http://schemas.microsoft.com/office/powerpoint/2010/main" val="88919461"/>
              </p:ext>
            </p:extLst>
          </p:nvPr>
        </p:nvGraphicFramePr>
        <p:xfrm>
          <a:off x="5303520" y="1854199"/>
          <a:ext cx="3230880" cy="3932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a:extLst>
              <a:ext uri="{FF2B5EF4-FFF2-40B4-BE49-F238E27FC236}">
                <a16:creationId xmlns:a16="http://schemas.microsoft.com/office/drawing/2014/main" id="{9A923E23-9F0B-A3A3-ED6B-ED4DDEE43621}"/>
              </a:ext>
            </a:extLst>
          </p:cNvPr>
          <p:cNvGraphicFramePr>
            <a:graphicFrameLocks/>
          </p:cNvGraphicFramePr>
          <p:nvPr>
            <p:extLst>
              <p:ext uri="{D42A27DB-BD31-4B8C-83A1-F6EECF244321}">
                <p14:modId xmlns:p14="http://schemas.microsoft.com/office/powerpoint/2010/main" val="3896199246"/>
              </p:ext>
            </p:extLst>
          </p:nvPr>
        </p:nvGraphicFramePr>
        <p:xfrm>
          <a:off x="8432800" y="1854198"/>
          <a:ext cx="3149600" cy="3932521"/>
        </p:xfrm>
        <a:graphic>
          <a:graphicData uri="http://schemas.openxmlformats.org/drawingml/2006/chart">
            <c:chart xmlns:c="http://schemas.openxmlformats.org/drawingml/2006/chart" xmlns:r="http://schemas.openxmlformats.org/officeDocument/2006/relationships" r:id="rId3"/>
          </a:graphicData>
        </a:graphic>
      </p:graphicFrame>
      <p:sp>
        <p:nvSpPr>
          <p:cNvPr id="6" name="Tijdelijke aanduiding voor dianummer 5">
            <a:extLst>
              <a:ext uri="{FF2B5EF4-FFF2-40B4-BE49-F238E27FC236}">
                <a16:creationId xmlns:a16="http://schemas.microsoft.com/office/drawing/2014/main" id="{0E74CB5A-3B6F-080E-90A3-97C5DF87BFCD}"/>
              </a:ext>
            </a:extLst>
          </p:cNvPr>
          <p:cNvSpPr>
            <a:spLocks noGrp="1"/>
          </p:cNvSpPr>
          <p:nvPr>
            <p:ph type="sldNum" sz="quarter" idx="12"/>
          </p:nvPr>
        </p:nvSpPr>
        <p:spPr/>
        <p:txBody>
          <a:bodyPr/>
          <a:lstStyle/>
          <a:p>
            <a:fld id="{4CB708E2-B0EC-4DA5-94E6-B93ACDDEBF69}" type="slidenum">
              <a:rPr lang="nl-NL" smtClean="0">
                <a:solidFill>
                  <a:schemeClr val="bg1"/>
                </a:solidFill>
              </a:rPr>
              <a:t>9</a:t>
            </a:fld>
            <a:endParaRPr lang="nl-NL">
              <a:solidFill>
                <a:schemeClr val="bg1"/>
              </a:solidFill>
            </a:endParaRPr>
          </a:p>
        </p:txBody>
      </p:sp>
      <p:pic>
        <p:nvPicPr>
          <p:cNvPr id="7" name="Afbeelding 6">
            <a:extLst>
              <a:ext uri="{FF2B5EF4-FFF2-40B4-BE49-F238E27FC236}">
                <a16:creationId xmlns:a16="http://schemas.microsoft.com/office/drawing/2014/main" id="{BF8A4357-2F6E-DAB5-432F-75B191B182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6978" y="5463603"/>
            <a:ext cx="518205" cy="646232"/>
          </a:xfrm>
          <a:prstGeom prst="rect">
            <a:avLst/>
          </a:prstGeom>
        </p:spPr>
      </p:pic>
      <p:pic>
        <p:nvPicPr>
          <p:cNvPr id="8" name="Afbeelding 7">
            <a:extLst>
              <a:ext uri="{FF2B5EF4-FFF2-40B4-BE49-F238E27FC236}">
                <a16:creationId xmlns:a16="http://schemas.microsoft.com/office/drawing/2014/main" id="{436971C1-2EC0-11F2-2BEF-64F5D52796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6258" y="5463603"/>
            <a:ext cx="518205" cy="646232"/>
          </a:xfrm>
          <a:prstGeom prst="rect">
            <a:avLst/>
          </a:prstGeom>
        </p:spPr>
      </p:pic>
    </p:spTree>
    <p:extLst>
      <p:ext uri="{BB962C8B-B14F-4D97-AF65-F5344CB8AC3E}">
        <p14:creationId xmlns:p14="http://schemas.microsoft.com/office/powerpoint/2010/main" val="3607859744"/>
      </p:ext>
    </p:extLst>
  </p:cSld>
  <p:clrMapOvr>
    <a:masterClrMapping/>
  </p:clrMapOvr>
</p:sld>
</file>

<file path=ppt/theme/theme1.xml><?xml version="1.0" encoding="utf-8"?>
<a:theme xmlns:a="http://schemas.openxmlformats.org/drawingml/2006/main" name="info2acti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7aa683-96ac-4095-9e0e-3db9a52025b1">
      <Terms xmlns="http://schemas.microsoft.com/office/infopath/2007/PartnerControls"/>
    </lcf76f155ced4ddcb4097134ff3c332f>
    <TaxCatchAll xmlns="100dfed3-1882-4154-94fb-35e7dffe57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CFF4030985C641A962A7508D7461BE" ma:contentTypeVersion="18" ma:contentTypeDescription="Een nieuw document maken." ma:contentTypeScope="" ma:versionID="a671a5d6d7a7e1bffe37bb0bcb8f7c6d">
  <xsd:schema xmlns:xsd="http://www.w3.org/2001/XMLSchema" xmlns:xs="http://www.w3.org/2001/XMLSchema" xmlns:p="http://schemas.microsoft.com/office/2006/metadata/properties" xmlns:ns2="157aa683-96ac-4095-9e0e-3db9a52025b1" xmlns:ns3="100dfed3-1882-4154-94fb-35e7dffe572e" targetNamespace="http://schemas.microsoft.com/office/2006/metadata/properties" ma:root="true" ma:fieldsID="7a37d734c0cf08ffd1a922eaae6ecbd2" ns2:_="" ns3:_="">
    <xsd:import namespace="157aa683-96ac-4095-9e0e-3db9a52025b1"/>
    <xsd:import namespace="100dfed3-1882-4154-94fb-35e7dffe57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aa683-96ac-4095-9e0e-3db9a52025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584477e9-8316-45da-8848-90e8b31f0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0dfed3-1882-4154-94fb-35e7dffe572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582afe3-1925-4fe0-a7fe-19bcb5251544}" ma:internalName="TaxCatchAll" ma:showField="CatchAllData" ma:web="100dfed3-1882-4154-94fb-35e7dffe5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6C589-40DC-48EB-95AE-FDB2C6F3E081}">
  <ds:schemaRefs>
    <ds:schemaRef ds:uri="http://schemas.microsoft.com/sharepoint/v3/contenttype/forms"/>
  </ds:schemaRefs>
</ds:datastoreItem>
</file>

<file path=customXml/itemProps2.xml><?xml version="1.0" encoding="utf-8"?>
<ds:datastoreItem xmlns:ds="http://schemas.openxmlformats.org/officeDocument/2006/customXml" ds:itemID="{B3B54C30-00F6-488C-B054-EFB1D37B6E3C}">
  <ds:schemaRefs>
    <ds:schemaRef ds:uri="http://schemas.microsoft.com/office/2006/metadata/properties"/>
    <ds:schemaRef ds:uri="http://schemas.microsoft.com/office/infopath/2007/PartnerControls"/>
    <ds:schemaRef ds:uri="157aa683-96ac-4095-9e0e-3db9a52025b1"/>
    <ds:schemaRef ds:uri="100dfed3-1882-4154-94fb-35e7dffe572e"/>
  </ds:schemaRefs>
</ds:datastoreItem>
</file>

<file path=customXml/itemProps3.xml><?xml version="1.0" encoding="utf-8"?>
<ds:datastoreItem xmlns:ds="http://schemas.openxmlformats.org/officeDocument/2006/customXml" ds:itemID="{E3C4E045-7D32-40E1-8D3D-4BD1DECDC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aa683-96ac-4095-9e0e-3db9a52025b1"/>
    <ds:schemaRef ds:uri="100dfed3-1882-4154-94fb-35e7dffe5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Onderzoek  Dr Hauschka 2022</Template>
  <TotalTime>1600</TotalTime>
  <Words>3219</Words>
  <Application>Microsoft Macintosh PowerPoint</Application>
  <PresentationFormat>Breedbeeld</PresentationFormat>
  <Paragraphs>295</Paragraphs>
  <Slides>45</Slides>
  <Notes>3</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45</vt:i4>
      </vt:variant>
    </vt:vector>
  </HeadingPairs>
  <TitlesOfParts>
    <vt:vector size="51" baseType="lpstr">
      <vt:lpstr>Aptos</vt:lpstr>
      <vt:lpstr>Aptos Narrow</vt:lpstr>
      <vt:lpstr>Arial</vt:lpstr>
      <vt:lpstr>Calibri</vt:lpstr>
      <vt:lpstr>info2action</vt:lpstr>
      <vt:lpstr>Aangepast ontwerp</vt:lpstr>
      <vt:lpstr>Onderzoek over het verantwoord gebruik van zelfzorggeneesmiddelen in het kader van de Dag van de Drogist</vt:lpstr>
      <vt:lpstr>PowerPoint-presentatie</vt:lpstr>
      <vt:lpstr>Onderzoek de Dag van de Drogist in opdracht van het CBD Ruim 11 miljoen volwassen Nederlanders gebruiken zelfzorggeneesmiddelen</vt:lpstr>
      <vt:lpstr>Kennis omtrent het gebruik van zelfzorg-pijnstillers</vt:lpstr>
      <vt:lpstr>Stellingen omtrent het gebruik van pijnstillers Het gebrek aan kennis is groot. Zeker over het gebruik bij leeftijdsgroepen jong en oud. Een meerderheid van de paracetamol-gebruikers dient zich iedere keer goed op de hoogte te stellen</vt:lpstr>
      <vt:lpstr>Q24 Kennis omtrent het gebruik van 500 mg paracetamol in een etmaal</vt:lpstr>
      <vt:lpstr>Q28 Hoe goed is uw kennis over pijnstillers en de juistheid van de verschillende antwoorden</vt:lpstr>
      <vt:lpstr> Q25 Hoelang moet je wachten tussen de inname van paracetamol? Geef aan hoeveel uur je moet wachten </vt:lpstr>
      <vt:lpstr>Q26 Ibuprofen Q28 Diclofenac (nb: algehele kennis bij wel of geen gebruik)</vt:lpstr>
      <vt:lpstr>PowerPoint-presentatie</vt:lpstr>
      <vt:lpstr>Hoe goed is de kennis rondom melatonine? Q32 weet u waarvoor melatonine oorspronkelijk gebruikt voor hoort te worden</vt:lpstr>
      <vt:lpstr>In hoeverre is men op zoek naar tips en advies om (in) te slapen of tot rust te komen? (% op gebruikers van rust en slaapmiddelen) Adviesbehoefte jongeren!</vt:lpstr>
      <vt:lpstr>Eczeem en extreem droge huid 16% van de zelfzorgmiddelen-gebruikers koopt weleens middelen tegen eczeem of droge huid </vt:lpstr>
      <vt:lpstr>Eczeem en extreem droge huid Er blijft onveranderd veel behoefte aan advies </vt:lpstr>
      <vt:lpstr>Q39 Van welke professional ontvangt u het liefste advies als het gaat om eczeem? De schakel huisarts wordt meestal niet overgeslagen voor een aankoop bij de drogist. Huisarts en dermatoloog zijn de belangrijkste raadgevers.</vt:lpstr>
      <vt:lpstr>Neusspray</vt:lpstr>
      <vt:lpstr>Gebruik en advies neusspray 37%van de volwassen bevolking gebruikt UAD neusspray’s.  Jongeren weten de weg naar de apotheek te vinden voor gebruik en risico advies</vt:lpstr>
      <vt:lpstr>Q41 en Q42 Kennis over het gebruik van xylometazoline. Kan schade aanrichten aan het neusslijmvlies bij onoordeelkundig gebruik Bijna de helft heeft geen idee. 1 op de 5 loopt risico op deze schade.</vt:lpstr>
      <vt:lpstr>Aantal doseringen per etmaal en duur van het gebruik van xylometazoline </vt:lpstr>
      <vt:lpstr>Hoestmiddelen</vt:lpstr>
      <vt:lpstr>Kennis omtrent hoestmiddelen In de vragen de werkzame stoffen genoemd bij vastzittende- en kriebelhoest</vt:lpstr>
      <vt:lpstr>Q54 Kunt u zich herinneren bij welke professional u een dergelijk advies heeft gekregen?</vt:lpstr>
      <vt:lpstr>Aankopen in shoppers bij verschillende winkeltypen Zelfzorgproducten (genoemd in de vragenlijst) Drogist relatief sterker bij ouderen; online  en supermarkt sterker bij jongeren</vt:lpstr>
      <vt:lpstr>Waardering van de voorkeurswinkel voor zelfzorgproducten</vt:lpstr>
      <vt:lpstr>Q58 Hoeveel vertrouwen heeft men in bijgaande personen/instanties/bronnen op een schaal van 1-10 bij zaken omtrent uw gezondheid?  Bij jongeren staat de huisarts nr 1. Bij ouderen heeft de medisch specialist en de apotheker meer aanzien.</vt:lpstr>
      <vt:lpstr>Q58 Hoeveel vertrouwen heeft u in de drogist als het gaat om informatie over zelfzorggeneesmiddelen zoals bijvoorbeeld pijnstillers Net promoter score  Drogist </vt:lpstr>
      <vt:lpstr>Q58 Hoeveel vertrouwen heeft u in de drogist als het gaat om informatie over zelfzorggeneesmiddelen zoals bijvoorbeeld pijnstillers Net promoter score  Drogist en de omgeving </vt:lpstr>
      <vt:lpstr>Bevinding net promoter score</vt:lpstr>
      <vt:lpstr>Q59 Hoe tevreden zijn mensen over het advies van de drogist over zelfzorggeneesmiddelen? </vt:lpstr>
      <vt:lpstr>Q59 Hoe tevreden is men over het advies van de drogist over zelfzorggeneesmiddelen? </vt:lpstr>
      <vt:lpstr>Q60 Als ik zelfzorggeneesmiddelen zoals pijnstillers, producten voor de luchtwegen, maag of huid koop….</vt:lpstr>
      <vt:lpstr>Q60 Als ik zelfzorggeneesmiddelen zoals pijnstillers, producten voor de luchtwegen, maag of huid koop….</vt:lpstr>
      <vt:lpstr>Q60 Als ik zelfzorgeneesmiddelen zoals pijnstillers, producten voor de luchtwegen, maag of huid koop….</vt:lpstr>
      <vt:lpstr>Q60 Als ik zelfzorggeneesmiddelen zoals pijnstillers, producten voor de luchtwegen, maag of huid koop….</vt:lpstr>
      <vt:lpstr>Q61 In hoeverre bent u het eens met de volgende stellingen </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lpstr>Q61 in hoeverre bent u het eens met de volgende stellingen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over het verantwoord gebruik van zelfzorggeneesmiddelen in het kader van de Dag van de Drogist</dc:title>
  <dc:creator>Joop Rutte</dc:creator>
  <cp:lastModifiedBy>Ivonne de Thouars</cp:lastModifiedBy>
  <cp:revision>163</cp:revision>
  <dcterms:created xsi:type="dcterms:W3CDTF">2025-06-25T07:06:46Z</dcterms:created>
  <dcterms:modified xsi:type="dcterms:W3CDTF">2025-10-10T06:42:25Z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0x01010012CFF4030985C641A962A7508D7461BE</vt:lpwstr>
  </property>
</Properties>
</file>